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31" r:id="rId1"/>
  </p:sldMasterIdLst>
  <p:notesMasterIdLst>
    <p:notesMasterId r:id="rId11"/>
  </p:notesMasterIdLst>
  <p:sldIdLst>
    <p:sldId id="256" r:id="rId2"/>
    <p:sldId id="259" r:id="rId3"/>
    <p:sldId id="260" r:id="rId4"/>
    <p:sldId id="261" r:id="rId5"/>
    <p:sldId id="262" r:id="rId6"/>
    <p:sldId id="265" r:id="rId7"/>
    <p:sldId id="263" r:id="rId8"/>
    <p:sldId id="264" r:id="rId9"/>
    <p:sldId id="266"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F0ED"/>
    <a:srgbClr val="BAE18F"/>
    <a:srgbClr val="76B531"/>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1F76D4-AF49-46D4-B1D2-BB36B2694F26}" type="datetimeFigureOut">
              <a:rPr lang="en-US" smtClean="0"/>
              <a:t>12/19/2023</a:t>
            </a:fld>
            <a:endParaRPr lang="en-US"/>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597E3A-AF9B-4DF7-8BC3-E4208E8D08DC}" type="slidenum">
              <a:rPr lang="en-US" smtClean="0"/>
              <a:t>‹#›</a:t>
            </a:fld>
            <a:endParaRPr lang="en-US"/>
          </a:p>
        </p:txBody>
      </p:sp>
    </p:spTree>
    <p:extLst>
      <p:ext uri="{BB962C8B-B14F-4D97-AF65-F5344CB8AC3E}">
        <p14:creationId xmlns:p14="http://schemas.microsoft.com/office/powerpoint/2010/main" val="2872043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C6C2FD9-27B1-49EC-8B71-A9F10FA9FB2B}" type="datetime1">
              <a:rPr lang="en-US" smtClean="0"/>
              <a:t>12/19/2023</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26818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94A1B0B-50D6-4488-AC4F-6388F37DEC34}" type="datetime1">
              <a:rPr lang="en-US" smtClean="0"/>
              <a:t>12/19/2023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05442719"/>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94A1B0B-50D6-4488-AC4F-6388F37DEC34}" type="datetime1">
              <a:rPr lang="en-US" smtClean="0"/>
              <a:t>12/19/2023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65257091"/>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tr-TR" smtClean="0"/>
              <a:t>Asıl başlık stili için tıklatın</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94A1B0B-50D6-4488-AC4F-6388F37DEC34}" type="datetime1">
              <a:rPr lang="en-US" smtClean="0"/>
              <a:t>12/19/2023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77557826"/>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94A1B0B-50D6-4488-AC4F-6388F37DEC34}" type="datetime1">
              <a:rPr lang="en-US" smtClean="0"/>
              <a:t>12/19/2023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41948243"/>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794A1B0B-50D6-4488-AC4F-6388F37DEC34}" type="datetime1">
              <a:rPr lang="en-US" smtClean="0"/>
              <a:t>12/19/2023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53740734"/>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794A1B0B-50D6-4488-AC4F-6388F37DEC34}" type="datetime1">
              <a:rPr lang="en-US" smtClean="0"/>
              <a:t>12/19/2023</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8757134"/>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F0C2DAFF-FEA9-415A-9E4A-3BA9F8922EF0}" type="datetime1">
              <a:rPr lang="en-US" smtClean="0"/>
              <a:t>12/19/2023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104932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5DDD7254-4517-42F8-8746-297A91288744}" type="datetime1">
              <a:rPr lang="en-US" smtClean="0"/>
              <a:t>12/19/2023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3704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CF16FF8-AAF6-4AE8-9468-10BD881F2875}" type="datetime1">
              <a:rPr lang="en-US" smtClean="0"/>
              <a:t>12/19/2023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69982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D96D91A-83DB-4EC7-8E31-D7585D16AFC9}" type="datetime1">
              <a:rPr lang="en-US" smtClean="0"/>
              <a:t>12/19/2023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36949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C187FF58-FAD7-4039-8C95-E167A5D49958}" type="datetime1">
              <a:rPr lang="en-US" smtClean="0"/>
              <a:t>12/19/2023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83163553"/>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76E357E7-65F5-4D96-9C5B-E0839CF5AFC8}" type="datetime1">
              <a:rPr lang="en-US" smtClean="0"/>
              <a:t>12/19/2023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8629691"/>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6EF33BDA-E6CC-437B-B727-94D9B9772D5D}" type="datetime1">
              <a:rPr lang="en-US" smtClean="0"/>
              <a:t>12/19/2023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729764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EFCCAC-1A11-4ED5-A50C-73941B0364EE}" type="datetime1">
              <a:rPr lang="en-US" smtClean="0"/>
              <a:t>12/19/2023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16783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C89AE2F-03A8-4C79-83F1-162844ECF600}" type="datetime1">
              <a:rPr lang="en-US" smtClean="0"/>
              <a:t>12/19/2023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16422902"/>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tr-TR" smtClean="0"/>
              <a:t>Resim eklemek için simgeyi tıklatın</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04F38D7E-11AF-4CC5-8F2E-2090327B93EB}" type="datetime1">
              <a:rPr lang="en-US" smtClean="0"/>
              <a:t>12/19/2023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41664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794A1B0B-50D6-4488-AC4F-6388F37DEC34}" type="datetime1">
              <a:rPr lang="en-US" smtClean="0"/>
              <a:t>12/19/2023</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19671349"/>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3" r:id="rId12"/>
    <p:sldLayoutId id="2147483744" r:id="rId13"/>
    <p:sldLayoutId id="2147483745" r:id="rId14"/>
    <p:sldLayoutId id="2147483746" r:id="rId15"/>
    <p:sldLayoutId id="2147483747" r:id="rId16"/>
    <p:sldLayoutId id="2147483748" r:id="rId17"/>
  </p:sldLayoutIdLst>
  <p:hf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154954" y="665018"/>
            <a:ext cx="9952927" cy="1444337"/>
          </a:xfrm>
        </p:spPr>
        <p:txBody>
          <a:bodyPr/>
          <a:lstStyle/>
          <a:p>
            <a:pPr algn="ctr"/>
            <a:r>
              <a:rPr lang="tr-TR" sz="4000" dirty="0" smtClean="0"/>
              <a:t/>
            </a:r>
            <a:br>
              <a:rPr lang="tr-TR" sz="4000" dirty="0" smtClean="0"/>
            </a:br>
            <a:r>
              <a:rPr lang="tr-TR" sz="4000" dirty="0"/>
              <a:t/>
            </a:r>
            <a:br>
              <a:rPr lang="tr-TR" sz="4000" dirty="0"/>
            </a:br>
            <a:r>
              <a:rPr lang="tr-TR" sz="4000" dirty="0" smtClean="0"/>
              <a:t/>
            </a:r>
            <a:br>
              <a:rPr lang="tr-TR" sz="4000" dirty="0" smtClean="0"/>
            </a:br>
            <a:r>
              <a:rPr lang="tr-TR" sz="4000" dirty="0"/>
              <a:t/>
            </a:r>
            <a:br>
              <a:rPr lang="tr-TR" sz="4000" dirty="0"/>
            </a:br>
            <a:r>
              <a:rPr lang="tr-TR" sz="4000" dirty="0" smtClean="0"/>
              <a:t/>
            </a:r>
            <a:br>
              <a:rPr lang="tr-TR" sz="4000" dirty="0" smtClean="0"/>
            </a:br>
            <a:r>
              <a:rPr lang="tr-TR" sz="4000" dirty="0" smtClean="0"/>
              <a:t/>
            </a:r>
            <a:br>
              <a:rPr lang="tr-TR" sz="4000" dirty="0" smtClean="0"/>
            </a:br>
            <a:r>
              <a:rPr lang="tr-TR" sz="4000" dirty="0"/>
              <a:t/>
            </a:r>
            <a:br>
              <a:rPr lang="tr-TR" sz="4000" dirty="0"/>
            </a:br>
            <a:r>
              <a:rPr lang="tr-TR" sz="2800" dirty="0" smtClean="0"/>
              <a:t>T.C. FIRAT ÜNİVERSİTESİ MÜHENDİSLİK FAKÜLTESİ </a:t>
            </a:r>
            <a:br>
              <a:rPr lang="tr-TR" sz="2800" dirty="0" smtClean="0"/>
            </a:br>
            <a:r>
              <a:rPr lang="tr-TR" sz="2800" dirty="0" smtClean="0"/>
              <a:t>YAZILIM MÜHENDİSLİĞİ </a:t>
            </a:r>
            <a:br>
              <a:rPr lang="tr-TR" sz="2800" dirty="0" smtClean="0"/>
            </a:br>
            <a:r>
              <a:rPr lang="tr-TR" sz="2800" dirty="0" smtClean="0"/>
              <a:t>MESLEKİ UYGULAMA SUNUMU</a:t>
            </a:r>
            <a:endParaRPr lang="en-US" sz="2800" dirty="0"/>
          </a:p>
        </p:txBody>
      </p:sp>
      <p:sp>
        <p:nvSpPr>
          <p:cNvPr id="5" name="Metin kutusu 4"/>
          <p:cNvSpPr txBox="1"/>
          <p:nvPr/>
        </p:nvSpPr>
        <p:spPr>
          <a:xfrm>
            <a:off x="1154952" y="2766911"/>
            <a:ext cx="9952927" cy="646331"/>
          </a:xfrm>
          <a:prstGeom prst="rect">
            <a:avLst/>
          </a:prstGeom>
          <a:noFill/>
        </p:spPr>
        <p:txBody>
          <a:bodyPr wrap="square" rtlCol="0">
            <a:spAutoFit/>
          </a:bodyPr>
          <a:lstStyle/>
          <a:p>
            <a:pPr algn="ctr"/>
            <a:r>
              <a:rPr lang="tr-TR" dirty="0" smtClean="0">
                <a:solidFill>
                  <a:srgbClr val="92D050"/>
                </a:solidFill>
              </a:rPr>
              <a:t>Sunum Yapan</a:t>
            </a:r>
          </a:p>
          <a:p>
            <a:pPr algn="ctr"/>
            <a:r>
              <a:rPr lang="tr-TR" dirty="0" smtClean="0">
                <a:solidFill>
                  <a:srgbClr val="FFC000"/>
                </a:solidFill>
              </a:rPr>
              <a:t>192900000 – Ali VELİ</a:t>
            </a:r>
            <a:endParaRPr lang="en-US" dirty="0">
              <a:solidFill>
                <a:srgbClr val="FFC000"/>
              </a:solidFill>
            </a:endParaRPr>
          </a:p>
        </p:txBody>
      </p:sp>
      <p:sp>
        <p:nvSpPr>
          <p:cNvPr id="6" name="Metin kutusu 5"/>
          <p:cNvSpPr txBox="1"/>
          <p:nvPr/>
        </p:nvSpPr>
        <p:spPr>
          <a:xfrm>
            <a:off x="1154953" y="5769048"/>
            <a:ext cx="9952927" cy="369332"/>
          </a:xfrm>
          <a:prstGeom prst="rect">
            <a:avLst/>
          </a:prstGeom>
          <a:noFill/>
        </p:spPr>
        <p:txBody>
          <a:bodyPr wrap="square" rtlCol="0">
            <a:spAutoFit/>
          </a:bodyPr>
          <a:lstStyle/>
          <a:p>
            <a:pPr algn="ctr"/>
            <a:r>
              <a:rPr lang="tr-TR" smtClean="0">
                <a:solidFill>
                  <a:schemeClr val="bg1">
                    <a:lumMod val="85000"/>
                  </a:schemeClr>
                </a:solidFill>
              </a:rPr>
              <a:t>2023-2024 </a:t>
            </a:r>
            <a:r>
              <a:rPr lang="tr-TR" dirty="0" smtClean="0">
                <a:solidFill>
                  <a:schemeClr val="bg1">
                    <a:lumMod val="85000"/>
                  </a:schemeClr>
                </a:solidFill>
              </a:rPr>
              <a:t>Güz</a:t>
            </a:r>
            <a:endParaRPr lang="en-US" dirty="0">
              <a:solidFill>
                <a:schemeClr val="bg1">
                  <a:lumMod val="85000"/>
                </a:schemeClr>
              </a:solidFill>
            </a:endParaRPr>
          </a:p>
        </p:txBody>
      </p:sp>
      <p:sp>
        <p:nvSpPr>
          <p:cNvPr id="7" name="Metin kutusu 6"/>
          <p:cNvSpPr txBox="1"/>
          <p:nvPr/>
        </p:nvSpPr>
        <p:spPr>
          <a:xfrm>
            <a:off x="1154952" y="4465161"/>
            <a:ext cx="9952927" cy="646331"/>
          </a:xfrm>
          <a:prstGeom prst="rect">
            <a:avLst/>
          </a:prstGeom>
          <a:noFill/>
        </p:spPr>
        <p:txBody>
          <a:bodyPr wrap="square" rtlCol="0">
            <a:spAutoFit/>
          </a:bodyPr>
          <a:lstStyle/>
          <a:p>
            <a:pPr algn="ctr"/>
            <a:r>
              <a:rPr lang="tr-TR" dirty="0" smtClean="0">
                <a:solidFill>
                  <a:srgbClr val="92D050"/>
                </a:solidFill>
              </a:rPr>
              <a:t>Mesleki Uygulamanın Yapıldığı İş Yeri/Kurum</a:t>
            </a:r>
          </a:p>
          <a:p>
            <a:pPr algn="ctr"/>
            <a:r>
              <a:rPr lang="tr-TR" dirty="0" smtClean="0">
                <a:solidFill>
                  <a:srgbClr val="FFC000"/>
                </a:solidFill>
              </a:rPr>
              <a:t>Kardeşler Software</a:t>
            </a:r>
            <a:endParaRPr lang="en-US" dirty="0">
              <a:solidFill>
                <a:srgbClr val="FFC000"/>
              </a:solidFill>
            </a:endParaRPr>
          </a:p>
        </p:txBody>
      </p:sp>
      <p:sp>
        <p:nvSpPr>
          <p:cNvPr id="9" name="Metin kutusu 8"/>
          <p:cNvSpPr txBox="1"/>
          <p:nvPr/>
        </p:nvSpPr>
        <p:spPr>
          <a:xfrm>
            <a:off x="1154952" y="3616036"/>
            <a:ext cx="9952927" cy="646331"/>
          </a:xfrm>
          <a:prstGeom prst="rect">
            <a:avLst/>
          </a:prstGeom>
          <a:noFill/>
        </p:spPr>
        <p:txBody>
          <a:bodyPr wrap="square" rtlCol="0">
            <a:spAutoFit/>
          </a:bodyPr>
          <a:lstStyle/>
          <a:p>
            <a:pPr algn="ctr"/>
            <a:r>
              <a:rPr lang="tr-TR" dirty="0" smtClean="0">
                <a:solidFill>
                  <a:srgbClr val="92D050"/>
                </a:solidFill>
              </a:rPr>
              <a:t>Mesleki Uygulama Dönemi</a:t>
            </a:r>
          </a:p>
          <a:p>
            <a:pPr algn="ctr"/>
            <a:r>
              <a:rPr lang="tr-TR" dirty="0" smtClean="0">
                <a:solidFill>
                  <a:srgbClr val="FFC000"/>
                </a:solidFill>
              </a:rPr>
              <a:t>I/II</a:t>
            </a:r>
            <a:endParaRPr lang="en-US" dirty="0">
              <a:solidFill>
                <a:srgbClr val="FFC000"/>
              </a:solidFill>
            </a:endParaRPr>
          </a:p>
        </p:txBody>
      </p:sp>
    </p:spTree>
    <p:extLst>
      <p:ext uri="{BB962C8B-B14F-4D97-AF65-F5344CB8AC3E}">
        <p14:creationId xmlns:p14="http://schemas.microsoft.com/office/powerpoint/2010/main" val="37062373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79546" y="535514"/>
            <a:ext cx="5360146" cy="578640"/>
          </a:xfrm>
        </p:spPr>
        <p:txBody>
          <a:bodyPr/>
          <a:lstStyle/>
          <a:p>
            <a:r>
              <a:rPr lang="tr-TR" sz="1400" i="1" dirty="0">
                <a:solidFill>
                  <a:schemeClr val="bg1">
                    <a:lumMod val="85000"/>
                  </a:schemeClr>
                </a:solidFill>
              </a:rPr>
              <a:t>T.C. FIRAT ÜNİVERSİTESİ MÜHENDİSLİK </a:t>
            </a:r>
            <a:r>
              <a:rPr lang="tr-TR" sz="1400" i="1" dirty="0" smtClean="0">
                <a:solidFill>
                  <a:schemeClr val="bg1">
                    <a:lumMod val="85000"/>
                  </a:schemeClr>
                </a:solidFill>
              </a:rPr>
              <a:t>FAKÜLTESİ </a:t>
            </a:r>
            <a:br>
              <a:rPr lang="tr-TR" sz="1400" i="1" dirty="0" smtClean="0">
                <a:solidFill>
                  <a:schemeClr val="bg1">
                    <a:lumMod val="85000"/>
                  </a:schemeClr>
                </a:solidFill>
              </a:rPr>
            </a:br>
            <a:r>
              <a:rPr lang="tr-TR" sz="1400" i="1" dirty="0" smtClean="0">
                <a:solidFill>
                  <a:schemeClr val="bg1">
                    <a:lumMod val="85000"/>
                  </a:schemeClr>
                </a:solidFill>
              </a:rPr>
              <a:t>YAZILIM MÜHENDİSLİĞİ MESLEKİ </a:t>
            </a:r>
            <a:r>
              <a:rPr lang="tr-TR" sz="1400" i="1" dirty="0">
                <a:solidFill>
                  <a:schemeClr val="bg1">
                    <a:lumMod val="85000"/>
                  </a:schemeClr>
                </a:solidFill>
              </a:rPr>
              <a:t>UYGULAMA </a:t>
            </a:r>
            <a:r>
              <a:rPr lang="tr-TR" sz="1400" i="1" dirty="0" smtClean="0">
                <a:solidFill>
                  <a:schemeClr val="bg1">
                    <a:lumMod val="85000"/>
                  </a:schemeClr>
                </a:solidFill>
              </a:rPr>
              <a:t>SUNUMU</a:t>
            </a:r>
            <a:r>
              <a:rPr lang="tr-TR" sz="1000" dirty="0" smtClean="0"/>
              <a:t/>
            </a:r>
            <a:br>
              <a:rPr lang="tr-TR" sz="1000" dirty="0" smtClean="0"/>
            </a:br>
            <a:endParaRPr lang="en-US" sz="1000" dirty="0"/>
          </a:p>
        </p:txBody>
      </p:sp>
      <p:sp>
        <p:nvSpPr>
          <p:cNvPr id="3" name="İçerik Yer Tutucusu 2"/>
          <p:cNvSpPr>
            <a:spLocks noGrp="1"/>
          </p:cNvSpPr>
          <p:nvPr>
            <p:ph idx="1"/>
          </p:nvPr>
        </p:nvSpPr>
        <p:spPr/>
        <p:txBody>
          <a:bodyPr/>
          <a:lstStyle/>
          <a:p>
            <a:pPr algn="just"/>
            <a:r>
              <a:rPr lang="tr-TR" dirty="0" smtClean="0">
                <a:latin typeface="Calibri" panose="020F0502020204030204" pitchFamily="34" charset="0"/>
                <a:cs typeface="Calibri" panose="020F0502020204030204" pitchFamily="34" charset="0"/>
              </a:rPr>
              <a:t>Burada iş </a:t>
            </a:r>
            <a:r>
              <a:rPr lang="tr-TR" dirty="0">
                <a:latin typeface="Calibri" panose="020F0502020204030204" pitchFamily="34" charset="0"/>
                <a:cs typeface="Calibri" panose="020F0502020204030204" pitchFamily="34" charset="0"/>
              </a:rPr>
              <a:t>yeri ile ilgili genel bilgiler verilmeli, işyerinin ne üzerine çalıştığı ve yazılım/donanım ile ilgili uzmanlık alanı </a:t>
            </a:r>
            <a:r>
              <a:rPr lang="tr-TR" dirty="0" smtClean="0">
                <a:latin typeface="Calibri" panose="020F0502020204030204" pitchFamily="34" charset="0"/>
                <a:cs typeface="Calibri" panose="020F0502020204030204" pitchFamily="34" charset="0"/>
              </a:rPr>
              <a:t>vurgulanmalıdır.</a:t>
            </a:r>
          </a:p>
          <a:p>
            <a:pPr algn="just"/>
            <a:r>
              <a:rPr lang="tr-TR" dirty="0" smtClean="0">
                <a:latin typeface="Calibri" panose="020F0502020204030204" pitchFamily="34" charset="0"/>
                <a:cs typeface="Calibri" panose="020F0502020204030204" pitchFamily="34" charset="0"/>
              </a:rPr>
              <a:t>İŞ YERİ/KURULUŞ TANITIMI başlığı toplam 3 </a:t>
            </a:r>
            <a:r>
              <a:rPr lang="tr-TR" dirty="0" err="1">
                <a:latin typeface="Calibri" panose="020F0502020204030204" pitchFamily="34" charset="0"/>
                <a:cs typeface="Calibri" panose="020F0502020204030204" pitchFamily="34" charset="0"/>
              </a:rPr>
              <a:t>slayta</a:t>
            </a:r>
            <a:r>
              <a:rPr lang="tr-TR" dirty="0">
                <a:latin typeface="Calibri" panose="020F0502020204030204" pitchFamily="34" charset="0"/>
                <a:cs typeface="Calibri" panose="020F0502020204030204" pitchFamily="34" charset="0"/>
              </a:rPr>
              <a:t> kadar </a:t>
            </a:r>
            <a:r>
              <a:rPr lang="tr-TR" dirty="0" smtClean="0">
                <a:latin typeface="Calibri" panose="020F0502020204030204" pitchFamily="34" charset="0"/>
                <a:cs typeface="Calibri" panose="020F0502020204030204" pitchFamily="34" charset="0"/>
              </a:rPr>
              <a:t>kullanılabilir.</a:t>
            </a:r>
          </a:p>
          <a:p>
            <a:endParaRPr lang="tr-TR" dirty="0">
              <a:latin typeface="Calibri" panose="020F0502020204030204" pitchFamily="34" charset="0"/>
              <a:cs typeface="Calibri" panose="020F0502020204030204" pitchFamily="34" charset="0"/>
            </a:endParaRPr>
          </a:p>
          <a:p>
            <a:pPr algn="just"/>
            <a:r>
              <a:rPr lang="tr-TR" dirty="0" smtClean="0">
                <a:latin typeface="Calibri" panose="020F0502020204030204" pitchFamily="34" charset="0"/>
                <a:cs typeface="Calibri" panose="020F0502020204030204" pitchFamily="34" charset="0"/>
              </a:rPr>
              <a:t>Not: Slaytlar istenildiği gibi görsel öğe eklenebilir. Tüm sunumun renk ve nesne düzenlemesi yeniden yapılabilir. Bu şablon, sunumda izlenmesi gereken yöntem için, genel çerçeve için bir </a:t>
            </a:r>
            <a:r>
              <a:rPr lang="tr-TR" dirty="0" err="1" smtClean="0">
                <a:latin typeface="Calibri" panose="020F0502020204030204" pitchFamily="34" charset="0"/>
                <a:cs typeface="Calibri" panose="020F0502020204030204" pitchFamily="34" charset="0"/>
              </a:rPr>
              <a:t>template</a:t>
            </a:r>
            <a:r>
              <a:rPr lang="tr-TR" dirty="0" smtClean="0">
                <a:latin typeface="Calibri" panose="020F0502020204030204" pitchFamily="34" charset="0"/>
                <a:cs typeface="Calibri" panose="020F0502020204030204" pitchFamily="34" charset="0"/>
              </a:rPr>
              <a:t> sunmaktadır</a:t>
            </a:r>
            <a:r>
              <a:rPr lang="tr-TR" smtClean="0">
                <a:latin typeface="Calibri" panose="020F0502020204030204" pitchFamily="34" charset="0"/>
                <a:cs typeface="Calibri" panose="020F0502020204030204" pitchFamily="34" charset="0"/>
              </a:rPr>
              <a:t>. </a:t>
            </a:r>
            <a:endParaRPr lang="en-US" dirty="0">
              <a:latin typeface="Calibri" panose="020F0502020204030204" pitchFamily="34" charset="0"/>
              <a:cs typeface="Calibri" panose="020F0502020204030204" pitchFamily="34" charset="0"/>
            </a:endParaRPr>
          </a:p>
          <a:p>
            <a:endParaRPr lang="en-US" dirty="0"/>
          </a:p>
        </p:txBody>
      </p:sp>
      <p:sp>
        <p:nvSpPr>
          <p:cNvPr id="4" name="Slayt Numarası Yer Tutucusu 3"/>
          <p:cNvSpPr>
            <a:spLocks noGrp="1"/>
          </p:cNvSpPr>
          <p:nvPr>
            <p:ph type="sldNum" sz="quarter" idx="12"/>
          </p:nvPr>
        </p:nvSpPr>
        <p:spPr/>
        <p:txBody>
          <a:bodyPr/>
          <a:lstStyle/>
          <a:p>
            <a:fld id="{D57F1E4F-1CFF-5643-939E-217C01CDF565}" type="slidenum">
              <a:rPr lang="en-US" sz="1400" smtClean="0"/>
              <a:pPr/>
              <a:t>2</a:t>
            </a:fld>
            <a:endParaRPr lang="en-US" sz="1400" dirty="0"/>
          </a:p>
        </p:txBody>
      </p:sp>
      <p:sp>
        <p:nvSpPr>
          <p:cNvPr id="5" name="Unvan 1"/>
          <p:cNvSpPr txBox="1">
            <a:spLocks/>
          </p:cNvSpPr>
          <p:nvPr/>
        </p:nvSpPr>
        <p:spPr bwMode="gray">
          <a:xfrm>
            <a:off x="500327" y="1187289"/>
            <a:ext cx="11255254" cy="420331"/>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sz="1600" b="1" dirty="0" smtClean="0">
                <a:solidFill>
                  <a:schemeClr val="accent4">
                    <a:lumMod val="60000"/>
                    <a:lumOff val="40000"/>
                  </a:schemeClr>
                </a:solidFill>
                <a:latin typeface="Calibri" panose="020F0502020204030204" pitchFamily="34" charset="0"/>
                <a:cs typeface="Calibri" panose="020F0502020204030204" pitchFamily="34" charset="0"/>
              </a:rPr>
              <a:t>İŞ YERİ/KURULUŞ TANITIMI</a:t>
            </a:r>
            <a:endParaRPr lang="en-US" sz="1600" dirty="0">
              <a:solidFill>
                <a:schemeClr val="accent4">
                  <a:lumMod val="60000"/>
                  <a:lumOff val="40000"/>
                </a:schemeClr>
              </a:solidFill>
              <a:latin typeface="Calibri" panose="020F0502020204030204" pitchFamily="34" charset="0"/>
              <a:cs typeface="Calibri" panose="020F0502020204030204" pitchFamily="34" charset="0"/>
            </a:endParaRPr>
          </a:p>
        </p:txBody>
      </p:sp>
      <p:cxnSp>
        <p:nvCxnSpPr>
          <p:cNvPr id="7" name="Düz Bağlayıcı 6"/>
          <p:cNvCxnSpPr/>
          <p:nvPr/>
        </p:nvCxnSpPr>
        <p:spPr>
          <a:xfrm flipH="1">
            <a:off x="479546" y="1534484"/>
            <a:ext cx="11168664" cy="0"/>
          </a:xfrm>
          <a:prstGeom prst="line">
            <a:avLst/>
          </a:prstGeom>
          <a:ln>
            <a:solidFill>
              <a:schemeClr val="accent5">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8" name="Unvan 1"/>
          <p:cNvSpPr txBox="1">
            <a:spLocks/>
          </p:cNvSpPr>
          <p:nvPr/>
        </p:nvSpPr>
        <p:spPr bwMode="gray">
          <a:xfrm>
            <a:off x="436251" y="1475063"/>
            <a:ext cx="11255254" cy="420331"/>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tr-TR" sz="1600" i="1" dirty="0" smtClean="0">
                <a:solidFill>
                  <a:schemeClr val="accent4">
                    <a:lumMod val="20000"/>
                    <a:lumOff val="80000"/>
                  </a:schemeClr>
                </a:solidFill>
                <a:latin typeface="Calibri" panose="020F0502020204030204" pitchFamily="34" charset="0"/>
                <a:cs typeface="Calibri" panose="020F0502020204030204" pitchFamily="34" charset="0"/>
              </a:rPr>
              <a:t>İş Yeri ile İlgili Genel Bilgiler</a:t>
            </a:r>
            <a:endParaRPr lang="en-US" sz="1600" i="1" dirty="0">
              <a:solidFill>
                <a:schemeClr val="accent4">
                  <a:lumMod val="20000"/>
                  <a:lumOff val="80000"/>
                </a:schemeClr>
              </a:solidFill>
              <a:latin typeface="Calibri" panose="020F0502020204030204" pitchFamily="34" charset="0"/>
              <a:cs typeface="Calibri" panose="020F0502020204030204" pitchFamily="34" charset="0"/>
            </a:endParaRPr>
          </a:p>
        </p:txBody>
      </p:sp>
      <p:sp>
        <p:nvSpPr>
          <p:cNvPr id="9" name="Unvan 1"/>
          <p:cNvSpPr txBox="1">
            <a:spLocks/>
          </p:cNvSpPr>
          <p:nvPr/>
        </p:nvSpPr>
        <p:spPr bwMode="gray">
          <a:xfrm>
            <a:off x="7907638" y="564844"/>
            <a:ext cx="2524968" cy="397932"/>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tr-TR" sz="1200" i="1" dirty="0" smtClean="0">
                <a:solidFill>
                  <a:schemeClr val="bg1">
                    <a:lumMod val="95000"/>
                  </a:schemeClr>
                </a:solidFill>
              </a:rPr>
              <a:t>Ali VELİ</a:t>
            </a:r>
            <a:r>
              <a:rPr lang="tr-TR" sz="1000" dirty="0" smtClean="0">
                <a:solidFill>
                  <a:schemeClr val="bg1">
                    <a:lumMod val="95000"/>
                  </a:schemeClr>
                </a:solidFill>
              </a:rPr>
              <a:t/>
            </a:r>
            <a:br>
              <a:rPr lang="tr-TR" sz="1000" dirty="0" smtClean="0">
                <a:solidFill>
                  <a:schemeClr val="bg1">
                    <a:lumMod val="95000"/>
                  </a:schemeClr>
                </a:solidFill>
              </a:rPr>
            </a:br>
            <a:endParaRPr lang="en-US" sz="1000" dirty="0">
              <a:solidFill>
                <a:schemeClr val="bg1">
                  <a:lumMod val="95000"/>
                </a:schemeClr>
              </a:solidFill>
            </a:endParaRPr>
          </a:p>
        </p:txBody>
      </p:sp>
    </p:spTree>
    <p:extLst>
      <p:ext uri="{BB962C8B-B14F-4D97-AF65-F5344CB8AC3E}">
        <p14:creationId xmlns:p14="http://schemas.microsoft.com/office/powerpoint/2010/main" val="30343548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79546" y="535514"/>
            <a:ext cx="5360146" cy="578640"/>
          </a:xfrm>
        </p:spPr>
        <p:txBody>
          <a:bodyPr/>
          <a:lstStyle/>
          <a:p>
            <a:r>
              <a:rPr lang="tr-TR" sz="1400" i="1" dirty="0">
                <a:solidFill>
                  <a:schemeClr val="bg1">
                    <a:lumMod val="85000"/>
                  </a:schemeClr>
                </a:solidFill>
              </a:rPr>
              <a:t>T.C. FIRAT ÜNİVERSİTESİ MÜHENDİSLİK </a:t>
            </a:r>
            <a:r>
              <a:rPr lang="tr-TR" sz="1400" i="1" dirty="0" smtClean="0">
                <a:solidFill>
                  <a:schemeClr val="bg1">
                    <a:lumMod val="85000"/>
                  </a:schemeClr>
                </a:solidFill>
              </a:rPr>
              <a:t>FAKÜLTESİ </a:t>
            </a:r>
            <a:br>
              <a:rPr lang="tr-TR" sz="1400" i="1" dirty="0" smtClean="0">
                <a:solidFill>
                  <a:schemeClr val="bg1">
                    <a:lumMod val="85000"/>
                  </a:schemeClr>
                </a:solidFill>
              </a:rPr>
            </a:br>
            <a:r>
              <a:rPr lang="tr-TR" sz="1400" i="1" dirty="0" smtClean="0">
                <a:solidFill>
                  <a:schemeClr val="bg1">
                    <a:lumMod val="85000"/>
                  </a:schemeClr>
                </a:solidFill>
              </a:rPr>
              <a:t>YAZILIM MÜHENDİSLİĞİ MESLEKİ </a:t>
            </a:r>
            <a:r>
              <a:rPr lang="tr-TR" sz="1400" i="1" dirty="0">
                <a:solidFill>
                  <a:schemeClr val="bg1">
                    <a:lumMod val="85000"/>
                  </a:schemeClr>
                </a:solidFill>
              </a:rPr>
              <a:t>UYGULAMA </a:t>
            </a:r>
            <a:r>
              <a:rPr lang="tr-TR" sz="1400" i="1" dirty="0" smtClean="0">
                <a:solidFill>
                  <a:schemeClr val="bg1">
                    <a:lumMod val="85000"/>
                  </a:schemeClr>
                </a:solidFill>
              </a:rPr>
              <a:t>SUNUMU</a:t>
            </a:r>
            <a:r>
              <a:rPr lang="tr-TR" sz="1000" dirty="0" smtClean="0"/>
              <a:t/>
            </a:r>
            <a:br>
              <a:rPr lang="tr-TR" sz="1000" dirty="0" smtClean="0"/>
            </a:br>
            <a:endParaRPr lang="en-US" sz="1000" dirty="0"/>
          </a:p>
        </p:txBody>
      </p:sp>
      <p:sp>
        <p:nvSpPr>
          <p:cNvPr id="3" name="İçerik Yer Tutucusu 2"/>
          <p:cNvSpPr>
            <a:spLocks noGrp="1"/>
          </p:cNvSpPr>
          <p:nvPr>
            <p:ph idx="1"/>
          </p:nvPr>
        </p:nvSpPr>
        <p:spPr/>
        <p:txBody>
          <a:bodyPr/>
          <a:lstStyle/>
          <a:p>
            <a:pPr lvl="0" algn="just"/>
            <a:r>
              <a:rPr lang="tr-TR" dirty="0" smtClean="0">
                <a:solidFill>
                  <a:schemeClr val="tx1"/>
                </a:solidFill>
                <a:latin typeface="Calibri" panose="020F0502020204030204" pitchFamily="34" charset="0"/>
                <a:cs typeface="Calibri" panose="020F0502020204030204" pitchFamily="34" charset="0"/>
              </a:rPr>
              <a:t>Burada iş </a:t>
            </a:r>
            <a:r>
              <a:rPr lang="tr-TR" dirty="0">
                <a:solidFill>
                  <a:schemeClr val="tx1"/>
                </a:solidFill>
                <a:latin typeface="Calibri" panose="020F0502020204030204" pitchFamily="34" charset="0"/>
                <a:cs typeface="Calibri" panose="020F0502020204030204" pitchFamily="34" charset="0"/>
              </a:rPr>
              <a:t>yerinin yönetim ve birimlerinin şeması verilmeli, staj yapan kişinin bu şema içerisinde hangi departmanda çalıştığı, görevinin ne olduğu ve kendisinden sorumlu olan mühendisin kim olduğu bilgileri verilmelidir</a:t>
            </a:r>
            <a:r>
              <a:rPr lang="tr-TR" dirty="0" smtClean="0">
                <a:solidFill>
                  <a:schemeClr val="tx1"/>
                </a:solidFill>
                <a:latin typeface="Calibri" panose="020F0502020204030204" pitchFamily="34" charset="0"/>
                <a:cs typeface="Calibri" panose="020F0502020204030204" pitchFamily="34" charset="0"/>
              </a:rPr>
              <a:t>.</a:t>
            </a:r>
            <a:endParaRPr lang="en-US" dirty="0">
              <a:solidFill>
                <a:schemeClr val="tx1"/>
              </a:solidFill>
              <a:latin typeface="Calibri" panose="020F0502020204030204" pitchFamily="34" charset="0"/>
              <a:cs typeface="Calibri" panose="020F0502020204030204" pitchFamily="34" charset="0"/>
            </a:endParaRPr>
          </a:p>
        </p:txBody>
      </p:sp>
      <p:sp>
        <p:nvSpPr>
          <p:cNvPr id="4" name="Slayt Numarası Yer Tutucusu 3"/>
          <p:cNvSpPr>
            <a:spLocks noGrp="1"/>
          </p:cNvSpPr>
          <p:nvPr>
            <p:ph type="sldNum" sz="quarter" idx="12"/>
          </p:nvPr>
        </p:nvSpPr>
        <p:spPr/>
        <p:txBody>
          <a:bodyPr/>
          <a:lstStyle/>
          <a:p>
            <a:fld id="{D57F1E4F-1CFF-5643-939E-217C01CDF565}" type="slidenum">
              <a:rPr lang="en-US" sz="1400" smtClean="0"/>
              <a:pPr/>
              <a:t>3</a:t>
            </a:fld>
            <a:endParaRPr lang="en-US" sz="1400" dirty="0"/>
          </a:p>
        </p:txBody>
      </p:sp>
      <p:sp>
        <p:nvSpPr>
          <p:cNvPr id="5" name="Unvan 1"/>
          <p:cNvSpPr txBox="1">
            <a:spLocks/>
          </p:cNvSpPr>
          <p:nvPr/>
        </p:nvSpPr>
        <p:spPr bwMode="gray">
          <a:xfrm>
            <a:off x="500327" y="1187289"/>
            <a:ext cx="11255254" cy="420331"/>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sz="1600" b="1" dirty="0" smtClean="0">
                <a:solidFill>
                  <a:schemeClr val="accent4">
                    <a:lumMod val="60000"/>
                    <a:lumOff val="40000"/>
                  </a:schemeClr>
                </a:solidFill>
                <a:latin typeface="Calibri" panose="020F0502020204030204" pitchFamily="34" charset="0"/>
                <a:cs typeface="Calibri" panose="020F0502020204030204" pitchFamily="34" charset="0"/>
              </a:rPr>
              <a:t>İŞ YERİ/KURULUŞ TANITIMI</a:t>
            </a:r>
            <a:endParaRPr lang="en-US" sz="1600" dirty="0">
              <a:solidFill>
                <a:schemeClr val="accent4">
                  <a:lumMod val="60000"/>
                  <a:lumOff val="40000"/>
                </a:schemeClr>
              </a:solidFill>
              <a:latin typeface="Calibri" panose="020F0502020204030204" pitchFamily="34" charset="0"/>
              <a:cs typeface="Calibri" panose="020F0502020204030204" pitchFamily="34" charset="0"/>
            </a:endParaRPr>
          </a:p>
        </p:txBody>
      </p:sp>
      <p:cxnSp>
        <p:nvCxnSpPr>
          <p:cNvPr id="7" name="Düz Bağlayıcı 6"/>
          <p:cNvCxnSpPr/>
          <p:nvPr/>
        </p:nvCxnSpPr>
        <p:spPr>
          <a:xfrm flipH="1">
            <a:off x="479546" y="1534484"/>
            <a:ext cx="11168664" cy="0"/>
          </a:xfrm>
          <a:prstGeom prst="line">
            <a:avLst/>
          </a:prstGeom>
          <a:ln>
            <a:solidFill>
              <a:schemeClr val="accent5">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8" name="Unvan 1"/>
          <p:cNvSpPr txBox="1">
            <a:spLocks/>
          </p:cNvSpPr>
          <p:nvPr/>
        </p:nvSpPr>
        <p:spPr bwMode="gray">
          <a:xfrm>
            <a:off x="436251" y="1475063"/>
            <a:ext cx="11255254" cy="420331"/>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tr-TR" sz="1600" i="1" dirty="0" smtClean="0">
                <a:solidFill>
                  <a:schemeClr val="accent4">
                    <a:lumMod val="20000"/>
                    <a:lumOff val="80000"/>
                  </a:schemeClr>
                </a:solidFill>
                <a:latin typeface="Calibri" panose="020F0502020204030204" pitchFamily="34" charset="0"/>
                <a:cs typeface="Calibri" panose="020F0502020204030204" pitchFamily="34" charset="0"/>
              </a:rPr>
              <a:t>İş Yerinin Şeması, Çalışılan Departman ve Görev</a:t>
            </a:r>
            <a:endParaRPr lang="en-US" sz="1600" i="1" dirty="0">
              <a:solidFill>
                <a:schemeClr val="accent4">
                  <a:lumMod val="20000"/>
                  <a:lumOff val="80000"/>
                </a:schemeClr>
              </a:solidFill>
              <a:latin typeface="Calibri" panose="020F0502020204030204" pitchFamily="34" charset="0"/>
              <a:cs typeface="Calibri" panose="020F0502020204030204" pitchFamily="34" charset="0"/>
            </a:endParaRPr>
          </a:p>
        </p:txBody>
      </p:sp>
      <p:sp>
        <p:nvSpPr>
          <p:cNvPr id="9" name="Unvan 1"/>
          <p:cNvSpPr txBox="1">
            <a:spLocks/>
          </p:cNvSpPr>
          <p:nvPr/>
        </p:nvSpPr>
        <p:spPr bwMode="gray">
          <a:xfrm>
            <a:off x="7907638" y="564844"/>
            <a:ext cx="2524968" cy="397932"/>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tr-TR" sz="1200" i="1" dirty="0" smtClean="0">
                <a:solidFill>
                  <a:schemeClr val="bg1">
                    <a:lumMod val="95000"/>
                  </a:schemeClr>
                </a:solidFill>
              </a:rPr>
              <a:t>Ali VELİ</a:t>
            </a:r>
            <a:r>
              <a:rPr lang="tr-TR" sz="1000" dirty="0" smtClean="0">
                <a:solidFill>
                  <a:schemeClr val="bg1">
                    <a:lumMod val="95000"/>
                  </a:schemeClr>
                </a:solidFill>
              </a:rPr>
              <a:t/>
            </a:r>
            <a:br>
              <a:rPr lang="tr-TR" sz="1000" dirty="0" smtClean="0">
                <a:solidFill>
                  <a:schemeClr val="bg1">
                    <a:lumMod val="95000"/>
                  </a:schemeClr>
                </a:solidFill>
              </a:rPr>
            </a:br>
            <a:endParaRPr lang="en-US" sz="1000" dirty="0">
              <a:solidFill>
                <a:schemeClr val="bg1">
                  <a:lumMod val="95000"/>
                </a:schemeClr>
              </a:solidFill>
            </a:endParaRPr>
          </a:p>
        </p:txBody>
      </p:sp>
    </p:spTree>
    <p:extLst>
      <p:ext uri="{BB962C8B-B14F-4D97-AF65-F5344CB8AC3E}">
        <p14:creationId xmlns:p14="http://schemas.microsoft.com/office/powerpoint/2010/main" val="4685808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79546" y="535514"/>
            <a:ext cx="5360146" cy="578640"/>
          </a:xfrm>
        </p:spPr>
        <p:txBody>
          <a:bodyPr/>
          <a:lstStyle/>
          <a:p>
            <a:r>
              <a:rPr lang="tr-TR" sz="1400" i="1" dirty="0">
                <a:solidFill>
                  <a:schemeClr val="bg1">
                    <a:lumMod val="85000"/>
                  </a:schemeClr>
                </a:solidFill>
              </a:rPr>
              <a:t>T.C. FIRAT ÜNİVERSİTESİ MÜHENDİSLİK </a:t>
            </a:r>
            <a:r>
              <a:rPr lang="tr-TR" sz="1400" i="1" dirty="0" smtClean="0">
                <a:solidFill>
                  <a:schemeClr val="bg1">
                    <a:lumMod val="85000"/>
                  </a:schemeClr>
                </a:solidFill>
              </a:rPr>
              <a:t>FAKÜLTESİ </a:t>
            </a:r>
            <a:br>
              <a:rPr lang="tr-TR" sz="1400" i="1" dirty="0" smtClean="0">
                <a:solidFill>
                  <a:schemeClr val="bg1">
                    <a:lumMod val="85000"/>
                  </a:schemeClr>
                </a:solidFill>
              </a:rPr>
            </a:br>
            <a:r>
              <a:rPr lang="tr-TR" sz="1400" i="1" dirty="0" smtClean="0">
                <a:solidFill>
                  <a:schemeClr val="bg1">
                    <a:lumMod val="85000"/>
                  </a:schemeClr>
                </a:solidFill>
              </a:rPr>
              <a:t>YAZILIM MÜHENDİSLİĞİ MESLEKİ </a:t>
            </a:r>
            <a:r>
              <a:rPr lang="tr-TR" sz="1400" i="1" dirty="0">
                <a:solidFill>
                  <a:schemeClr val="bg1">
                    <a:lumMod val="85000"/>
                  </a:schemeClr>
                </a:solidFill>
              </a:rPr>
              <a:t>UYGULAMA </a:t>
            </a:r>
            <a:r>
              <a:rPr lang="tr-TR" sz="1400" i="1" dirty="0" smtClean="0">
                <a:solidFill>
                  <a:schemeClr val="bg1">
                    <a:lumMod val="85000"/>
                  </a:schemeClr>
                </a:solidFill>
              </a:rPr>
              <a:t>SUNUMU</a:t>
            </a:r>
            <a:r>
              <a:rPr lang="tr-TR" sz="1000" dirty="0" smtClean="0"/>
              <a:t/>
            </a:r>
            <a:br>
              <a:rPr lang="tr-TR" sz="1000" dirty="0" smtClean="0"/>
            </a:br>
            <a:endParaRPr lang="en-US" sz="1000" dirty="0"/>
          </a:p>
        </p:txBody>
      </p:sp>
      <p:sp>
        <p:nvSpPr>
          <p:cNvPr id="3" name="İçerik Yer Tutucusu 2"/>
          <p:cNvSpPr>
            <a:spLocks noGrp="1"/>
          </p:cNvSpPr>
          <p:nvPr>
            <p:ph idx="1"/>
          </p:nvPr>
        </p:nvSpPr>
        <p:spPr/>
        <p:txBody>
          <a:bodyPr/>
          <a:lstStyle/>
          <a:p>
            <a:pPr algn="just"/>
            <a:r>
              <a:rPr lang="tr-TR" dirty="0">
                <a:solidFill>
                  <a:schemeClr val="tx1"/>
                </a:solidFill>
                <a:latin typeface="Calibri" panose="020F0502020204030204" pitchFamily="34" charset="0"/>
                <a:cs typeface="Calibri" panose="020F0502020204030204" pitchFamily="34" charset="0"/>
              </a:rPr>
              <a:t>STAJDA YAPILAN UYGULAMALAR/GERÇEKLEŞTİRİLEN İŞLER </a:t>
            </a:r>
            <a:r>
              <a:rPr lang="tr-TR" dirty="0" smtClean="0">
                <a:solidFill>
                  <a:schemeClr val="tx1"/>
                </a:solidFill>
                <a:latin typeface="Calibri" panose="020F0502020204030204" pitchFamily="34" charset="0"/>
                <a:cs typeface="Calibri" panose="020F0502020204030204" pitchFamily="34" charset="0"/>
              </a:rPr>
              <a:t>başlığı </a:t>
            </a:r>
            <a:r>
              <a:rPr lang="tr-TR" u="sng" dirty="0" smtClean="0">
                <a:solidFill>
                  <a:schemeClr val="tx1"/>
                </a:solidFill>
                <a:latin typeface="Calibri" panose="020F0502020204030204" pitchFamily="34" charset="0"/>
                <a:cs typeface="Calibri" panose="020F0502020204030204" pitchFamily="34" charset="0"/>
              </a:rPr>
              <a:t>5-12 </a:t>
            </a:r>
            <a:r>
              <a:rPr lang="tr-TR" u="sng" dirty="0">
                <a:solidFill>
                  <a:schemeClr val="tx1"/>
                </a:solidFill>
                <a:latin typeface="Calibri" panose="020F0502020204030204" pitchFamily="34" charset="0"/>
                <a:cs typeface="Calibri" panose="020F0502020204030204" pitchFamily="34" charset="0"/>
              </a:rPr>
              <a:t>slayt</a:t>
            </a:r>
            <a:r>
              <a:rPr lang="tr-TR" dirty="0">
                <a:solidFill>
                  <a:schemeClr val="tx1"/>
                </a:solidFill>
                <a:latin typeface="Calibri" panose="020F0502020204030204" pitchFamily="34" charset="0"/>
                <a:cs typeface="Calibri" panose="020F0502020204030204" pitchFamily="34" charset="0"/>
              </a:rPr>
              <a:t> </a:t>
            </a:r>
            <a:r>
              <a:rPr lang="tr-TR" dirty="0">
                <a:latin typeface="Calibri" panose="020F0502020204030204" pitchFamily="34" charset="0"/>
                <a:cs typeface="Calibri" panose="020F0502020204030204" pitchFamily="34" charset="0"/>
              </a:rPr>
              <a:t>aralığında olmalıdır. </a:t>
            </a:r>
            <a:r>
              <a:rPr lang="tr-TR" dirty="0" smtClean="0">
                <a:latin typeface="Calibri" panose="020F0502020204030204" pitchFamily="34" charset="0"/>
                <a:cs typeface="Calibri" panose="020F0502020204030204" pitchFamily="34" charset="0"/>
              </a:rPr>
              <a:t> (Önerilen slayt çoğaltma yöntemi: Sol taraftaki bölümde </a:t>
            </a:r>
            <a:r>
              <a:rPr lang="tr-TR" dirty="0" err="1" smtClean="0">
                <a:latin typeface="Calibri" panose="020F0502020204030204" pitchFamily="34" charset="0"/>
                <a:cs typeface="Calibri" panose="020F0502020204030204" pitchFamily="34" charset="0"/>
              </a:rPr>
              <a:t>slaytın</a:t>
            </a:r>
            <a:r>
              <a:rPr lang="tr-TR" dirty="0" smtClean="0">
                <a:latin typeface="Calibri" panose="020F0502020204030204" pitchFamily="34" charset="0"/>
                <a:cs typeface="Calibri" panose="020F0502020204030204" pitchFamily="34" charset="0"/>
              </a:rPr>
              <a:t> üzerine sağ tuş yapılıp </a:t>
            </a:r>
            <a:r>
              <a:rPr lang="tr-TR" dirty="0" err="1" smtClean="0">
                <a:latin typeface="Calibri" panose="020F0502020204030204" pitchFamily="34" charset="0"/>
                <a:cs typeface="Calibri" panose="020F0502020204030204" pitchFamily="34" charset="0"/>
              </a:rPr>
              <a:t>Slaytı</a:t>
            </a:r>
            <a:r>
              <a:rPr lang="tr-TR" dirty="0" smtClean="0">
                <a:latin typeface="Calibri" panose="020F0502020204030204" pitchFamily="34" charset="0"/>
                <a:cs typeface="Calibri" panose="020F0502020204030204" pitchFamily="34" charset="0"/>
              </a:rPr>
              <a:t> Çoğalt denilerek konuya başka bir slayt ile devam edilmesi ve slayt numarasının otomatik güncellenmesi sağlanabilir)</a:t>
            </a:r>
          </a:p>
          <a:p>
            <a:pPr algn="just"/>
            <a:r>
              <a:rPr lang="tr-TR" dirty="0" smtClean="0">
                <a:latin typeface="Calibri" panose="020F0502020204030204" pitchFamily="34" charset="0"/>
                <a:cs typeface="Calibri" panose="020F0502020204030204" pitchFamily="34" charset="0"/>
              </a:rPr>
              <a:t>Bu </a:t>
            </a:r>
            <a:r>
              <a:rPr lang="tr-TR" dirty="0">
                <a:latin typeface="Calibri" panose="020F0502020204030204" pitchFamily="34" charset="0"/>
                <a:cs typeface="Calibri" panose="020F0502020204030204" pitchFamily="34" charset="0"/>
              </a:rPr>
              <a:t>bölümün ilk slaytlarında stajda yapılan işler için; amacın ne olduğu, sonuçta ne üretildiği/elde edildiği, kullanılan donanım/yazılım araçları, yazılım geliştirme platformları, programlama/</a:t>
            </a:r>
            <a:r>
              <a:rPr lang="tr-TR" dirty="0" err="1">
                <a:latin typeface="Calibri" panose="020F0502020204030204" pitchFamily="34" charset="0"/>
                <a:cs typeface="Calibri" panose="020F0502020204030204" pitchFamily="34" charset="0"/>
              </a:rPr>
              <a:t>script</a:t>
            </a:r>
            <a:r>
              <a:rPr lang="tr-TR" dirty="0">
                <a:latin typeface="Calibri" panose="020F0502020204030204" pitchFamily="34" charset="0"/>
                <a:cs typeface="Calibri" panose="020F0502020204030204" pitchFamily="34" charset="0"/>
              </a:rPr>
              <a:t> diller, yazılım mimarileri, veri saklama ortamları gibi bilgiler </a:t>
            </a:r>
            <a:r>
              <a:rPr lang="tr-TR" dirty="0" smtClean="0">
                <a:latin typeface="Calibri" panose="020F0502020204030204" pitchFamily="34" charset="0"/>
                <a:cs typeface="Calibri" panose="020F0502020204030204" pitchFamily="34" charset="0"/>
              </a:rPr>
              <a:t>verilmelidir.</a:t>
            </a:r>
            <a:endParaRPr lang="en-US" dirty="0">
              <a:latin typeface="Calibri" panose="020F0502020204030204" pitchFamily="34" charset="0"/>
              <a:cs typeface="Calibri" panose="020F0502020204030204" pitchFamily="34" charset="0"/>
            </a:endParaRPr>
          </a:p>
        </p:txBody>
      </p:sp>
      <p:sp>
        <p:nvSpPr>
          <p:cNvPr id="4" name="Slayt Numarası Yer Tutucusu 3"/>
          <p:cNvSpPr>
            <a:spLocks noGrp="1"/>
          </p:cNvSpPr>
          <p:nvPr>
            <p:ph type="sldNum" sz="quarter" idx="12"/>
          </p:nvPr>
        </p:nvSpPr>
        <p:spPr/>
        <p:txBody>
          <a:bodyPr/>
          <a:lstStyle/>
          <a:p>
            <a:fld id="{D57F1E4F-1CFF-5643-939E-217C01CDF565}" type="slidenum">
              <a:rPr lang="en-US" sz="1400" smtClean="0"/>
              <a:pPr/>
              <a:t>4</a:t>
            </a:fld>
            <a:endParaRPr lang="en-US" sz="1400" dirty="0"/>
          </a:p>
        </p:txBody>
      </p:sp>
      <p:sp>
        <p:nvSpPr>
          <p:cNvPr id="5" name="Unvan 1"/>
          <p:cNvSpPr txBox="1">
            <a:spLocks/>
          </p:cNvSpPr>
          <p:nvPr/>
        </p:nvSpPr>
        <p:spPr bwMode="gray">
          <a:xfrm>
            <a:off x="500327" y="1187289"/>
            <a:ext cx="11255254" cy="420331"/>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sz="1600" b="1" dirty="0" smtClean="0">
                <a:solidFill>
                  <a:schemeClr val="accent4">
                    <a:lumMod val="60000"/>
                    <a:lumOff val="40000"/>
                  </a:schemeClr>
                </a:solidFill>
                <a:latin typeface="Calibri" panose="020F0502020204030204" pitchFamily="34" charset="0"/>
                <a:cs typeface="Calibri" panose="020F0502020204030204" pitchFamily="34" charset="0"/>
              </a:rPr>
              <a:t>STAJDA YAPILAN UYGULAMALAR/GERÇEKLEŞTİRİLEN İŞLER </a:t>
            </a:r>
            <a:endParaRPr lang="en-US" sz="1600" dirty="0">
              <a:solidFill>
                <a:schemeClr val="accent4">
                  <a:lumMod val="60000"/>
                  <a:lumOff val="40000"/>
                </a:schemeClr>
              </a:solidFill>
              <a:latin typeface="Calibri" panose="020F0502020204030204" pitchFamily="34" charset="0"/>
              <a:cs typeface="Calibri" panose="020F0502020204030204" pitchFamily="34" charset="0"/>
            </a:endParaRPr>
          </a:p>
        </p:txBody>
      </p:sp>
      <p:cxnSp>
        <p:nvCxnSpPr>
          <p:cNvPr id="7" name="Düz Bağlayıcı 6"/>
          <p:cNvCxnSpPr/>
          <p:nvPr/>
        </p:nvCxnSpPr>
        <p:spPr>
          <a:xfrm flipH="1">
            <a:off x="479546" y="1534484"/>
            <a:ext cx="11168664" cy="0"/>
          </a:xfrm>
          <a:prstGeom prst="line">
            <a:avLst/>
          </a:prstGeom>
          <a:ln>
            <a:solidFill>
              <a:schemeClr val="accent5">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8" name="Unvan 1"/>
          <p:cNvSpPr txBox="1">
            <a:spLocks/>
          </p:cNvSpPr>
          <p:nvPr/>
        </p:nvSpPr>
        <p:spPr bwMode="gray">
          <a:xfrm>
            <a:off x="436251" y="1475063"/>
            <a:ext cx="11255254" cy="420331"/>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tr-TR" sz="1600" i="1" dirty="0" smtClean="0">
                <a:solidFill>
                  <a:schemeClr val="accent4">
                    <a:lumMod val="20000"/>
                    <a:lumOff val="80000"/>
                  </a:schemeClr>
                </a:solidFill>
                <a:latin typeface="Calibri" panose="020F0502020204030204" pitchFamily="34" charset="0"/>
                <a:cs typeface="Calibri" panose="020F0502020204030204" pitchFamily="34" charset="0"/>
              </a:rPr>
              <a:t>Yapılan Uygulama İle İlgili Temel Bilgiler ve Amaç</a:t>
            </a:r>
            <a:endParaRPr lang="en-US" sz="1600" i="1" dirty="0">
              <a:solidFill>
                <a:schemeClr val="accent4">
                  <a:lumMod val="20000"/>
                  <a:lumOff val="80000"/>
                </a:schemeClr>
              </a:solidFill>
              <a:latin typeface="Calibri" panose="020F0502020204030204" pitchFamily="34" charset="0"/>
              <a:cs typeface="Calibri" panose="020F0502020204030204" pitchFamily="34" charset="0"/>
            </a:endParaRPr>
          </a:p>
        </p:txBody>
      </p:sp>
      <p:sp>
        <p:nvSpPr>
          <p:cNvPr id="9" name="Unvan 1"/>
          <p:cNvSpPr txBox="1">
            <a:spLocks/>
          </p:cNvSpPr>
          <p:nvPr/>
        </p:nvSpPr>
        <p:spPr bwMode="gray">
          <a:xfrm>
            <a:off x="7907638" y="564844"/>
            <a:ext cx="2524968" cy="397932"/>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tr-TR" sz="1200" i="1" dirty="0" smtClean="0">
                <a:solidFill>
                  <a:schemeClr val="bg1">
                    <a:lumMod val="95000"/>
                  </a:schemeClr>
                </a:solidFill>
              </a:rPr>
              <a:t>Ali VELİ</a:t>
            </a:r>
            <a:r>
              <a:rPr lang="tr-TR" sz="1000" dirty="0" smtClean="0">
                <a:solidFill>
                  <a:schemeClr val="bg1">
                    <a:lumMod val="95000"/>
                  </a:schemeClr>
                </a:solidFill>
              </a:rPr>
              <a:t/>
            </a:r>
            <a:br>
              <a:rPr lang="tr-TR" sz="1000" dirty="0" smtClean="0">
                <a:solidFill>
                  <a:schemeClr val="bg1">
                    <a:lumMod val="95000"/>
                  </a:schemeClr>
                </a:solidFill>
              </a:rPr>
            </a:br>
            <a:endParaRPr lang="en-US" sz="1000" dirty="0">
              <a:solidFill>
                <a:schemeClr val="bg1">
                  <a:lumMod val="95000"/>
                </a:schemeClr>
              </a:solidFill>
            </a:endParaRPr>
          </a:p>
        </p:txBody>
      </p:sp>
    </p:spTree>
    <p:extLst>
      <p:ext uri="{BB962C8B-B14F-4D97-AF65-F5344CB8AC3E}">
        <p14:creationId xmlns:p14="http://schemas.microsoft.com/office/powerpoint/2010/main" val="32139826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79546" y="535514"/>
            <a:ext cx="5360146" cy="578640"/>
          </a:xfrm>
        </p:spPr>
        <p:txBody>
          <a:bodyPr/>
          <a:lstStyle/>
          <a:p>
            <a:r>
              <a:rPr lang="tr-TR" sz="1400" i="1" dirty="0">
                <a:solidFill>
                  <a:schemeClr val="bg1">
                    <a:lumMod val="85000"/>
                  </a:schemeClr>
                </a:solidFill>
              </a:rPr>
              <a:t>T.C. FIRAT ÜNİVERSİTESİ MÜHENDİSLİK </a:t>
            </a:r>
            <a:r>
              <a:rPr lang="tr-TR" sz="1400" i="1" dirty="0" smtClean="0">
                <a:solidFill>
                  <a:schemeClr val="bg1">
                    <a:lumMod val="85000"/>
                  </a:schemeClr>
                </a:solidFill>
              </a:rPr>
              <a:t>FAKÜLTESİ </a:t>
            </a:r>
            <a:br>
              <a:rPr lang="tr-TR" sz="1400" i="1" dirty="0" smtClean="0">
                <a:solidFill>
                  <a:schemeClr val="bg1">
                    <a:lumMod val="85000"/>
                  </a:schemeClr>
                </a:solidFill>
              </a:rPr>
            </a:br>
            <a:r>
              <a:rPr lang="tr-TR" sz="1400" i="1" dirty="0" smtClean="0">
                <a:solidFill>
                  <a:schemeClr val="bg1">
                    <a:lumMod val="85000"/>
                  </a:schemeClr>
                </a:solidFill>
              </a:rPr>
              <a:t>YAZILIM MÜHENDİSLİĞİ MESLEKİ </a:t>
            </a:r>
            <a:r>
              <a:rPr lang="tr-TR" sz="1400" i="1" dirty="0">
                <a:solidFill>
                  <a:schemeClr val="bg1">
                    <a:lumMod val="85000"/>
                  </a:schemeClr>
                </a:solidFill>
              </a:rPr>
              <a:t>UYGULAMA </a:t>
            </a:r>
            <a:r>
              <a:rPr lang="tr-TR" sz="1400" i="1" dirty="0" smtClean="0">
                <a:solidFill>
                  <a:schemeClr val="bg1">
                    <a:lumMod val="85000"/>
                  </a:schemeClr>
                </a:solidFill>
              </a:rPr>
              <a:t>SUNUMU</a:t>
            </a:r>
            <a:r>
              <a:rPr lang="tr-TR" sz="1000" dirty="0" smtClean="0"/>
              <a:t/>
            </a:r>
            <a:br>
              <a:rPr lang="tr-TR" sz="1000" dirty="0" smtClean="0"/>
            </a:br>
            <a:endParaRPr lang="en-US" sz="1000" dirty="0"/>
          </a:p>
        </p:txBody>
      </p:sp>
      <p:sp>
        <p:nvSpPr>
          <p:cNvPr id="3" name="İçerik Yer Tutucusu 2"/>
          <p:cNvSpPr>
            <a:spLocks noGrp="1"/>
          </p:cNvSpPr>
          <p:nvPr>
            <p:ph idx="1"/>
          </p:nvPr>
        </p:nvSpPr>
        <p:spPr/>
        <p:txBody>
          <a:bodyPr/>
          <a:lstStyle/>
          <a:p>
            <a:pPr algn="just"/>
            <a:r>
              <a:rPr lang="tr-TR" dirty="0">
                <a:latin typeface="Calibri" panose="020F0502020204030204" pitchFamily="34" charset="0"/>
                <a:cs typeface="Calibri" panose="020F0502020204030204" pitchFamily="34" charset="0"/>
              </a:rPr>
              <a:t>Geliştirilen uygulamanın yazılım mimarisi/sistem blok diyagramı mutlaka </a:t>
            </a:r>
            <a:r>
              <a:rPr lang="tr-TR" dirty="0" smtClean="0">
                <a:latin typeface="Calibri" panose="020F0502020204030204" pitchFamily="34" charset="0"/>
                <a:cs typeface="Calibri" panose="020F0502020204030204" pitchFamily="34" charset="0"/>
              </a:rPr>
              <a:t>verilmelidir.</a:t>
            </a:r>
            <a:endParaRPr lang="en-US" dirty="0">
              <a:latin typeface="Calibri" panose="020F0502020204030204" pitchFamily="34" charset="0"/>
              <a:cs typeface="Calibri" panose="020F0502020204030204" pitchFamily="34" charset="0"/>
            </a:endParaRPr>
          </a:p>
        </p:txBody>
      </p:sp>
      <p:sp>
        <p:nvSpPr>
          <p:cNvPr id="4" name="Slayt Numarası Yer Tutucusu 3"/>
          <p:cNvSpPr>
            <a:spLocks noGrp="1"/>
          </p:cNvSpPr>
          <p:nvPr>
            <p:ph type="sldNum" sz="quarter" idx="12"/>
          </p:nvPr>
        </p:nvSpPr>
        <p:spPr/>
        <p:txBody>
          <a:bodyPr/>
          <a:lstStyle/>
          <a:p>
            <a:fld id="{D57F1E4F-1CFF-5643-939E-217C01CDF565}" type="slidenum">
              <a:rPr lang="en-US" sz="1400" smtClean="0"/>
              <a:pPr/>
              <a:t>5</a:t>
            </a:fld>
            <a:endParaRPr lang="en-US" sz="1400" dirty="0"/>
          </a:p>
        </p:txBody>
      </p:sp>
      <p:sp>
        <p:nvSpPr>
          <p:cNvPr id="5" name="Unvan 1"/>
          <p:cNvSpPr txBox="1">
            <a:spLocks/>
          </p:cNvSpPr>
          <p:nvPr/>
        </p:nvSpPr>
        <p:spPr bwMode="gray">
          <a:xfrm>
            <a:off x="500327" y="1187289"/>
            <a:ext cx="11255254" cy="420331"/>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sz="1600" b="1" dirty="0" smtClean="0">
                <a:solidFill>
                  <a:schemeClr val="accent4">
                    <a:lumMod val="60000"/>
                    <a:lumOff val="40000"/>
                  </a:schemeClr>
                </a:solidFill>
                <a:latin typeface="Calibri" panose="020F0502020204030204" pitchFamily="34" charset="0"/>
                <a:cs typeface="Calibri" panose="020F0502020204030204" pitchFamily="34" charset="0"/>
              </a:rPr>
              <a:t>STAJDA YAPILAN UYGULAMALAR/GERÇEKLEŞTİRİLEN İŞLER </a:t>
            </a:r>
            <a:endParaRPr lang="en-US" sz="1600" dirty="0">
              <a:solidFill>
                <a:schemeClr val="accent4">
                  <a:lumMod val="60000"/>
                  <a:lumOff val="40000"/>
                </a:schemeClr>
              </a:solidFill>
              <a:latin typeface="Calibri" panose="020F0502020204030204" pitchFamily="34" charset="0"/>
              <a:cs typeface="Calibri" panose="020F0502020204030204" pitchFamily="34" charset="0"/>
            </a:endParaRPr>
          </a:p>
        </p:txBody>
      </p:sp>
      <p:cxnSp>
        <p:nvCxnSpPr>
          <p:cNvPr id="7" name="Düz Bağlayıcı 6"/>
          <p:cNvCxnSpPr/>
          <p:nvPr/>
        </p:nvCxnSpPr>
        <p:spPr>
          <a:xfrm flipH="1">
            <a:off x="479546" y="1534484"/>
            <a:ext cx="11168664" cy="0"/>
          </a:xfrm>
          <a:prstGeom prst="line">
            <a:avLst/>
          </a:prstGeom>
          <a:ln>
            <a:solidFill>
              <a:schemeClr val="accent5">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8" name="Unvan 1"/>
          <p:cNvSpPr txBox="1">
            <a:spLocks/>
          </p:cNvSpPr>
          <p:nvPr/>
        </p:nvSpPr>
        <p:spPr bwMode="gray">
          <a:xfrm>
            <a:off x="436251" y="1475063"/>
            <a:ext cx="11255254" cy="420331"/>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tr-TR" sz="1600" i="1" dirty="0" smtClean="0">
                <a:solidFill>
                  <a:schemeClr val="accent4">
                    <a:lumMod val="20000"/>
                    <a:lumOff val="80000"/>
                  </a:schemeClr>
                </a:solidFill>
                <a:latin typeface="Calibri" panose="020F0502020204030204" pitchFamily="34" charset="0"/>
                <a:cs typeface="Calibri" panose="020F0502020204030204" pitchFamily="34" charset="0"/>
              </a:rPr>
              <a:t>Uygulamanın Mimarisi ve Teknik Özellikleri</a:t>
            </a:r>
            <a:endParaRPr lang="en-US" sz="1600" i="1" dirty="0">
              <a:solidFill>
                <a:schemeClr val="accent4">
                  <a:lumMod val="20000"/>
                  <a:lumOff val="80000"/>
                </a:schemeClr>
              </a:solidFill>
              <a:latin typeface="Calibri" panose="020F0502020204030204" pitchFamily="34" charset="0"/>
              <a:cs typeface="Calibri" panose="020F0502020204030204" pitchFamily="34" charset="0"/>
            </a:endParaRPr>
          </a:p>
        </p:txBody>
      </p:sp>
      <p:sp>
        <p:nvSpPr>
          <p:cNvPr id="9" name="Unvan 1"/>
          <p:cNvSpPr txBox="1">
            <a:spLocks/>
          </p:cNvSpPr>
          <p:nvPr/>
        </p:nvSpPr>
        <p:spPr bwMode="gray">
          <a:xfrm>
            <a:off x="7907638" y="564844"/>
            <a:ext cx="2524968" cy="397932"/>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tr-TR" sz="1200" i="1" dirty="0" smtClean="0">
                <a:solidFill>
                  <a:schemeClr val="bg1">
                    <a:lumMod val="95000"/>
                  </a:schemeClr>
                </a:solidFill>
              </a:rPr>
              <a:t>Ali VELİ</a:t>
            </a:r>
            <a:r>
              <a:rPr lang="tr-TR" sz="1000" dirty="0" smtClean="0">
                <a:solidFill>
                  <a:schemeClr val="bg1">
                    <a:lumMod val="95000"/>
                  </a:schemeClr>
                </a:solidFill>
              </a:rPr>
              <a:t/>
            </a:r>
            <a:br>
              <a:rPr lang="tr-TR" sz="1000" dirty="0" smtClean="0">
                <a:solidFill>
                  <a:schemeClr val="bg1">
                    <a:lumMod val="95000"/>
                  </a:schemeClr>
                </a:solidFill>
              </a:rPr>
            </a:br>
            <a:endParaRPr lang="en-US" sz="1000" dirty="0">
              <a:solidFill>
                <a:schemeClr val="bg1">
                  <a:lumMod val="95000"/>
                </a:schemeClr>
              </a:solidFill>
            </a:endParaRPr>
          </a:p>
        </p:txBody>
      </p:sp>
    </p:spTree>
    <p:extLst>
      <p:ext uri="{BB962C8B-B14F-4D97-AF65-F5344CB8AC3E}">
        <p14:creationId xmlns:p14="http://schemas.microsoft.com/office/powerpoint/2010/main" val="36103533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79546" y="535514"/>
            <a:ext cx="5360146" cy="578640"/>
          </a:xfrm>
        </p:spPr>
        <p:txBody>
          <a:bodyPr/>
          <a:lstStyle/>
          <a:p>
            <a:r>
              <a:rPr lang="tr-TR" sz="1400" i="1" dirty="0">
                <a:solidFill>
                  <a:schemeClr val="bg1">
                    <a:lumMod val="85000"/>
                  </a:schemeClr>
                </a:solidFill>
              </a:rPr>
              <a:t>T.C. FIRAT ÜNİVERSİTESİ MÜHENDİSLİK </a:t>
            </a:r>
            <a:r>
              <a:rPr lang="tr-TR" sz="1400" i="1" dirty="0" smtClean="0">
                <a:solidFill>
                  <a:schemeClr val="bg1">
                    <a:lumMod val="85000"/>
                  </a:schemeClr>
                </a:solidFill>
              </a:rPr>
              <a:t>FAKÜLTESİ </a:t>
            </a:r>
            <a:br>
              <a:rPr lang="tr-TR" sz="1400" i="1" dirty="0" smtClean="0">
                <a:solidFill>
                  <a:schemeClr val="bg1">
                    <a:lumMod val="85000"/>
                  </a:schemeClr>
                </a:solidFill>
              </a:rPr>
            </a:br>
            <a:r>
              <a:rPr lang="tr-TR" sz="1400" i="1" dirty="0" smtClean="0">
                <a:solidFill>
                  <a:schemeClr val="bg1">
                    <a:lumMod val="85000"/>
                  </a:schemeClr>
                </a:solidFill>
              </a:rPr>
              <a:t>YAZILIM MÜHENDİSLİĞİ MESLEKİ </a:t>
            </a:r>
            <a:r>
              <a:rPr lang="tr-TR" sz="1400" i="1" dirty="0">
                <a:solidFill>
                  <a:schemeClr val="bg1">
                    <a:lumMod val="85000"/>
                  </a:schemeClr>
                </a:solidFill>
              </a:rPr>
              <a:t>UYGULAMA </a:t>
            </a:r>
            <a:r>
              <a:rPr lang="tr-TR" sz="1400" i="1" dirty="0" smtClean="0">
                <a:solidFill>
                  <a:schemeClr val="bg1">
                    <a:lumMod val="85000"/>
                  </a:schemeClr>
                </a:solidFill>
              </a:rPr>
              <a:t>SUNUMU</a:t>
            </a:r>
            <a:r>
              <a:rPr lang="tr-TR" sz="1000" dirty="0" smtClean="0"/>
              <a:t/>
            </a:r>
            <a:br>
              <a:rPr lang="tr-TR" sz="1000" dirty="0" smtClean="0"/>
            </a:br>
            <a:endParaRPr lang="en-US" sz="1000" dirty="0"/>
          </a:p>
        </p:txBody>
      </p:sp>
      <p:sp>
        <p:nvSpPr>
          <p:cNvPr id="3" name="İçerik Yer Tutucusu 2"/>
          <p:cNvSpPr>
            <a:spLocks noGrp="1"/>
          </p:cNvSpPr>
          <p:nvPr>
            <p:ph idx="1"/>
          </p:nvPr>
        </p:nvSpPr>
        <p:spPr/>
        <p:txBody>
          <a:bodyPr/>
          <a:lstStyle/>
          <a:p>
            <a:pPr algn="just"/>
            <a:r>
              <a:rPr lang="tr-TR" dirty="0" smtClean="0">
                <a:latin typeface="Calibri" panose="020F0502020204030204" pitchFamily="34" charset="0"/>
                <a:cs typeface="Calibri" panose="020F0502020204030204" pitchFamily="34" charset="0"/>
              </a:rPr>
              <a:t>Geliştirilen uygulamanın </a:t>
            </a:r>
            <a:r>
              <a:rPr lang="tr-TR" dirty="0">
                <a:latin typeface="Calibri" panose="020F0502020204030204" pitchFamily="34" charset="0"/>
                <a:cs typeface="Calibri" panose="020F0502020204030204" pitchFamily="34" charset="0"/>
              </a:rPr>
              <a:t>çalışması ile ilgili </a:t>
            </a:r>
            <a:r>
              <a:rPr lang="tr-TR" dirty="0" smtClean="0">
                <a:latin typeface="Calibri" panose="020F0502020204030204" pitchFamily="34" charset="0"/>
                <a:cs typeface="Calibri" panose="020F0502020204030204" pitchFamily="34" charset="0"/>
              </a:rPr>
              <a:t>ekran görüntüleri </a:t>
            </a:r>
            <a:r>
              <a:rPr lang="tr-TR" dirty="0">
                <a:latin typeface="Calibri" panose="020F0502020204030204" pitchFamily="34" charset="0"/>
                <a:cs typeface="Calibri" panose="020F0502020204030204" pitchFamily="34" charset="0"/>
              </a:rPr>
              <a:t>ve uygulamanın tanıtımı yer almalıdır. Bu aşamada program kodu anlatılmamalıdır. Program kodları sunum ardından gerekirse jüri tarafından sorulma ihtimaline karşılık hazır olmalıdır. Örneğin sunumda yer alan bir uygulama ekran görüntüsünün kodlarının gösterimi istendiğinde hemen gösterilebilmelidir. Ayrıca uygulamanın çalıştırılması sunum sonrasında istenebilir, uygulamanın çalıştığından gösterime hazır olduğundan emin olunmalıdır</a:t>
            </a:r>
            <a:r>
              <a:rPr lang="tr-TR" dirty="0" smtClean="0">
                <a:latin typeface="Calibri" panose="020F0502020204030204" pitchFamily="34" charset="0"/>
                <a:cs typeface="Calibri" panose="020F0502020204030204" pitchFamily="34" charset="0"/>
              </a:rPr>
              <a:t>.</a:t>
            </a:r>
          </a:p>
          <a:p>
            <a:pPr algn="just"/>
            <a:r>
              <a:rPr lang="tr-TR" dirty="0">
                <a:latin typeface="Calibri" panose="020F0502020204030204" pitchFamily="34" charset="0"/>
                <a:cs typeface="Calibri" panose="020F0502020204030204" pitchFamily="34" charset="0"/>
              </a:rPr>
              <a:t>Eğer staj ile ilgili baştan sonra geliştirilmiş bir uygulama yoksa yapılan işler çok iyi ifade edilmeli, kitap bilgilerinden herke tarafından iyi bilenen temel bilgileri vermekten kaçınılmalıdır.</a:t>
            </a:r>
            <a:endParaRPr lang="en-US" dirty="0">
              <a:latin typeface="Calibri" panose="020F0502020204030204" pitchFamily="34" charset="0"/>
              <a:cs typeface="Calibri" panose="020F0502020204030204" pitchFamily="34" charset="0"/>
            </a:endParaRPr>
          </a:p>
        </p:txBody>
      </p:sp>
      <p:sp>
        <p:nvSpPr>
          <p:cNvPr id="4" name="Slayt Numarası Yer Tutucusu 3"/>
          <p:cNvSpPr>
            <a:spLocks noGrp="1"/>
          </p:cNvSpPr>
          <p:nvPr>
            <p:ph type="sldNum" sz="quarter" idx="12"/>
          </p:nvPr>
        </p:nvSpPr>
        <p:spPr/>
        <p:txBody>
          <a:bodyPr/>
          <a:lstStyle/>
          <a:p>
            <a:fld id="{D57F1E4F-1CFF-5643-939E-217C01CDF565}" type="slidenum">
              <a:rPr lang="en-US" sz="1400" smtClean="0"/>
              <a:pPr/>
              <a:t>6</a:t>
            </a:fld>
            <a:endParaRPr lang="en-US" sz="1400" dirty="0"/>
          </a:p>
        </p:txBody>
      </p:sp>
      <p:sp>
        <p:nvSpPr>
          <p:cNvPr id="5" name="Unvan 1"/>
          <p:cNvSpPr txBox="1">
            <a:spLocks/>
          </p:cNvSpPr>
          <p:nvPr/>
        </p:nvSpPr>
        <p:spPr bwMode="gray">
          <a:xfrm>
            <a:off x="500327" y="1187289"/>
            <a:ext cx="11255254" cy="420331"/>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sz="1600" b="1" dirty="0" smtClean="0">
                <a:solidFill>
                  <a:schemeClr val="accent4">
                    <a:lumMod val="60000"/>
                    <a:lumOff val="40000"/>
                  </a:schemeClr>
                </a:solidFill>
                <a:latin typeface="Calibri" panose="020F0502020204030204" pitchFamily="34" charset="0"/>
                <a:cs typeface="Calibri" panose="020F0502020204030204" pitchFamily="34" charset="0"/>
              </a:rPr>
              <a:t>STAJDA YAPILAN UYGULAMALAR/GERÇEKLEŞTİRİLEN İŞLER </a:t>
            </a:r>
            <a:endParaRPr lang="en-US" sz="1600" dirty="0">
              <a:solidFill>
                <a:schemeClr val="accent4">
                  <a:lumMod val="60000"/>
                  <a:lumOff val="40000"/>
                </a:schemeClr>
              </a:solidFill>
              <a:latin typeface="Calibri" panose="020F0502020204030204" pitchFamily="34" charset="0"/>
              <a:cs typeface="Calibri" panose="020F0502020204030204" pitchFamily="34" charset="0"/>
            </a:endParaRPr>
          </a:p>
        </p:txBody>
      </p:sp>
      <p:cxnSp>
        <p:nvCxnSpPr>
          <p:cNvPr id="7" name="Düz Bağlayıcı 6"/>
          <p:cNvCxnSpPr/>
          <p:nvPr/>
        </p:nvCxnSpPr>
        <p:spPr>
          <a:xfrm flipH="1">
            <a:off x="479546" y="1534484"/>
            <a:ext cx="11168664" cy="0"/>
          </a:xfrm>
          <a:prstGeom prst="line">
            <a:avLst/>
          </a:prstGeom>
          <a:ln>
            <a:solidFill>
              <a:schemeClr val="accent5">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8" name="Unvan 1"/>
          <p:cNvSpPr txBox="1">
            <a:spLocks/>
          </p:cNvSpPr>
          <p:nvPr/>
        </p:nvSpPr>
        <p:spPr bwMode="gray">
          <a:xfrm>
            <a:off x="436251" y="1475063"/>
            <a:ext cx="11255254" cy="420331"/>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tr-TR" sz="1600" i="1" dirty="0" smtClean="0">
                <a:solidFill>
                  <a:schemeClr val="accent4">
                    <a:lumMod val="20000"/>
                    <a:lumOff val="80000"/>
                  </a:schemeClr>
                </a:solidFill>
                <a:latin typeface="Calibri" panose="020F0502020204030204" pitchFamily="34" charset="0"/>
                <a:cs typeface="Calibri" panose="020F0502020204030204" pitchFamily="34" charset="0"/>
              </a:rPr>
              <a:t>Uygulamanın Çalışması ve Kullanımı İle İlgili Bilgiler</a:t>
            </a:r>
            <a:endParaRPr lang="en-US" sz="1600" i="1" dirty="0">
              <a:solidFill>
                <a:schemeClr val="accent4">
                  <a:lumMod val="20000"/>
                  <a:lumOff val="80000"/>
                </a:schemeClr>
              </a:solidFill>
              <a:latin typeface="Calibri" panose="020F0502020204030204" pitchFamily="34" charset="0"/>
              <a:cs typeface="Calibri" panose="020F0502020204030204" pitchFamily="34" charset="0"/>
            </a:endParaRPr>
          </a:p>
        </p:txBody>
      </p:sp>
      <p:sp>
        <p:nvSpPr>
          <p:cNvPr id="9" name="Unvan 1"/>
          <p:cNvSpPr txBox="1">
            <a:spLocks/>
          </p:cNvSpPr>
          <p:nvPr/>
        </p:nvSpPr>
        <p:spPr bwMode="gray">
          <a:xfrm>
            <a:off x="7907638" y="564844"/>
            <a:ext cx="2524968" cy="397932"/>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tr-TR" sz="1200" i="1" dirty="0" smtClean="0">
                <a:solidFill>
                  <a:schemeClr val="bg1">
                    <a:lumMod val="95000"/>
                  </a:schemeClr>
                </a:solidFill>
              </a:rPr>
              <a:t>Ali VELİ</a:t>
            </a:r>
            <a:r>
              <a:rPr lang="tr-TR" sz="1000" dirty="0" smtClean="0">
                <a:solidFill>
                  <a:schemeClr val="bg1">
                    <a:lumMod val="95000"/>
                  </a:schemeClr>
                </a:solidFill>
              </a:rPr>
              <a:t/>
            </a:r>
            <a:br>
              <a:rPr lang="tr-TR" sz="1000" dirty="0" smtClean="0">
                <a:solidFill>
                  <a:schemeClr val="bg1">
                    <a:lumMod val="95000"/>
                  </a:schemeClr>
                </a:solidFill>
              </a:rPr>
            </a:br>
            <a:endParaRPr lang="en-US" sz="1000" dirty="0">
              <a:solidFill>
                <a:schemeClr val="bg1">
                  <a:lumMod val="95000"/>
                </a:schemeClr>
              </a:solidFill>
            </a:endParaRPr>
          </a:p>
        </p:txBody>
      </p:sp>
    </p:spTree>
    <p:extLst>
      <p:ext uri="{BB962C8B-B14F-4D97-AF65-F5344CB8AC3E}">
        <p14:creationId xmlns:p14="http://schemas.microsoft.com/office/powerpoint/2010/main" val="34321693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79546" y="535514"/>
            <a:ext cx="5360146" cy="578640"/>
          </a:xfrm>
        </p:spPr>
        <p:txBody>
          <a:bodyPr/>
          <a:lstStyle/>
          <a:p>
            <a:r>
              <a:rPr lang="tr-TR" sz="1400" i="1" dirty="0">
                <a:solidFill>
                  <a:schemeClr val="bg1">
                    <a:lumMod val="85000"/>
                  </a:schemeClr>
                </a:solidFill>
              </a:rPr>
              <a:t>T.C. FIRAT ÜNİVERSİTESİ MÜHENDİSLİK </a:t>
            </a:r>
            <a:r>
              <a:rPr lang="tr-TR" sz="1400" i="1" dirty="0" smtClean="0">
                <a:solidFill>
                  <a:schemeClr val="bg1">
                    <a:lumMod val="85000"/>
                  </a:schemeClr>
                </a:solidFill>
              </a:rPr>
              <a:t>FAKÜLTESİ </a:t>
            </a:r>
            <a:br>
              <a:rPr lang="tr-TR" sz="1400" i="1" dirty="0" smtClean="0">
                <a:solidFill>
                  <a:schemeClr val="bg1">
                    <a:lumMod val="85000"/>
                  </a:schemeClr>
                </a:solidFill>
              </a:rPr>
            </a:br>
            <a:r>
              <a:rPr lang="tr-TR" sz="1400" i="1" dirty="0" smtClean="0">
                <a:solidFill>
                  <a:schemeClr val="bg1">
                    <a:lumMod val="85000"/>
                  </a:schemeClr>
                </a:solidFill>
              </a:rPr>
              <a:t>YAZILIM MÜHENDİSLİĞİ MESLEKİ </a:t>
            </a:r>
            <a:r>
              <a:rPr lang="tr-TR" sz="1400" i="1" dirty="0">
                <a:solidFill>
                  <a:schemeClr val="bg1">
                    <a:lumMod val="85000"/>
                  </a:schemeClr>
                </a:solidFill>
              </a:rPr>
              <a:t>UYGULAMA </a:t>
            </a:r>
            <a:r>
              <a:rPr lang="tr-TR" sz="1400" i="1" dirty="0" smtClean="0">
                <a:solidFill>
                  <a:schemeClr val="bg1">
                    <a:lumMod val="85000"/>
                  </a:schemeClr>
                </a:solidFill>
              </a:rPr>
              <a:t>SUNUMU</a:t>
            </a:r>
            <a:r>
              <a:rPr lang="tr-TR" sz="1000" dirty="0" smtClean="0"/>
              <a:t/>
            </a:r>
            <a:br>
              <a:rPr lang="tr-TR" sz="1000" dirty="0" smtClean="0"/>
            </a:br>
            <a:endParaRPr lang="en-US" sz="1000" dirty="0"/>
          </a:p>
        </p:txBody>
      </p:sp>
      <p:sp>
        <p:nvSpPr>
          <p:cNvPr id="3" name="İçerik Yer Tutucusu 2"/>
          <p:cNvSpPr>
            <a:spLocks noGrp="1"/>
          </p:cNvSpPr>
          <p:nvPr>
            <p:ph idx="1"/>
          </p:nvPr>
        </p:nvSpPr>
        <p:spPr/>
        <p:txBody>
          <a:bodyPr/>
          <a:lstStyle/>
          <a:p>
            <a:pPr algn="just"/>
            <a:r>
              <a:rPr lang="tr-TR" dirty="0" smtClean="0">
                <a:latin typeface="Calibri" panose="020F0502020204030204" pitchFamily="34" charset="0"/>
                <a:cs typeface="Calibri" panose="020F0502020204030204" pitchFamily="34" charset="0"/>
              </a:rPr>
              <a:t>Mesleki açıdan ve Teknik Bilgiler açısından neler öğrenildi? Mümkünse maddeler halinde yazılmalı.</a:t>
            </a:r>
            <a:endParaRPr lang="en-US" dirty="0">
              <a:latin typeface="Calibri" panose="020F0502020204030204" pitchFamily="34" charset="0"/>
              <a:cs typeface="Calibri" panose="020F0502020204030204" pitchFamily="34" charset="0"/>
            </a:endParaRPr>
          </a:p>
        </p:txBody>
      </p:sp>
      <p:sp>
        <p:nvSpPr>
          <p:cNvPr id="4" name="Slayt Numarası Yer Tutucusu 3"/>
          <p:cNvSpPr>
            <a:spLocks noGrp="1"/>
          </p:cNvSpPr>
          <p:nvPr>
            <p:ph type="sldNum" sz="quarter" idx="12"/>
          </p:nvPr>
        </p:nvSpPr>
        <p:spPr/>
        <p:txBody>
          <a:bodyPr/>
          <a:lstStyle/>
          <a:p>
            <a:fld id="{D57F1E4F-1CFF-5643-939E-217C01CDF565}" type="slidenum">
              <a:rPr lang="en-US" sz="1400" smtClean="0"/>
              <a:pPr/>
              <a:t>7</a:t>
            </a:fld>
            <a:endParaRPr lang="en-US" sz="1400" dirty="0"/>
          </a:p>
        </p:txBody>
      </p:sp>
      <p:sp>
        <p:nvSpPr>
          <p:cNvPr id="5" name="Unvan 1"/>
          <p:cNvSpPr txBox="1">
            <a:spLocks/>
          </p:cNvSpPr>
          <p:nvPr/>
        </p:nvSpPr>
        <p:spPr bwMode="gray">
          <a:xfrm>
            <a:off x="500327" y="1187289"/>
            <a:ext cx="11255254" cy="420331"/>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sz="1600" b="1" dirty="0" smtClean="0">
                <a:solidFill>
                  <a:schemeClr val="accent4">
                    <a:lumMod val="60000"/>
                    <a:lumOff val="40000"/>
                  </a:schemeClr>
                </a:solidFill>
                <a:latin typeface="Calibri" panose="020F0502020204030204" pitchFamily="34" charset="0"/>
                <a:cs typeface="Calibri" panose="020F0502020204030204" pitchFamily="34" charset="0"/>
              </a:rPr>
              <a:t>KAZANIMLAR</a:t>
            </a:r>
            <a:endParaRPr lang="en-US" sz="1600" dirty="0">
              <a:solidFill>
                <a:schemeClr val="accent4">
                  <a:lumMod val="60000"/>
                  <a:lumOff val="40000"/>
                </a:schemeClr>
              </a:solidFill>
              <a:latin typeface="Calibri" panose="020F0502020204030204" pitchFamily="34" charset="0"/>
              <a:cs typeface="Calibri" panose="020F0502020204030204" pitchFamily="34" charset="0"/>
            </a:endParaRPr>
          </a:p>
        </p:txBody>
      </p:sp>
      <p:cxnSp>
        <p:nvCxnSpPr>
          <p:cNvPr id="7" name="Düz Bağlayıcı 6"/>
          <p:cNvCxnSpPr/>
          <p:nvPr/>
        </p:nvCxnSpPr>
        <p:spPr>
          <a:xfrm flipH="1">
            <a:off x="479546" y="1534484"/>
            <a:ext cx="11168664" cy="0"/>
          </a:xfrm>
          <a:prstGeom prst="line">
            <a:avLst/>
          </a:prstGeom>
          <a:ln>
            <a:solidFill>
              <a:schemeClr val="accent5">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8" name="Unvan 1"/>
          <p:cNvSpPr txBox="1">
            <a:spLocks/>
          </p:cNvSpPr>
          <p:nvPr/>
        </p:nvSpPr>
        <p:spPr bwMode="gray">
          <a:xfrm>
            <a:off x="436251" y="1475063"/>
            <a:ext cx="11255254" cy="420331"/>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tr-TR" sz="1600" i="1" dirty="0" smtClean="0">
                <a:solidFill>
                  <a:schemeClr val="accent4">
                    <a:lumMod val="20000"/>
                    <a:lumOff val="80000"/>
                  </a:schemeClr>
                </a:solidFill>
                <a:latin typeface="Calibri" panose="020F0502020204030204" pitchFamily="34" charset="0"/>
                <a:cs typeface="Calibri" panose="020F0502020204030204" pitchFamily="34" charset="0"/>
              </a:rPr>
              <a:t>Mesleki ve Teknik Kazanımlar</a:t>
            </a:r>
            <a:endParaRPr lang="en-US" sz="1600" i="1" dirty="0">
              <a:solidFill>
                <a:schemeClr val="accent4">
                  <a:lumMod val="20000"/>
                  <a:lumOff val="80000"/>
                </a:schemeClr>
              </a:solidFill>
              <a:latin typeface="Calibri" panose="020F0502020204030204" pitchFamily="34" charset="0"/>
              <a:cs typeface="Calibri" panose="020F0502020204030204" pitchFamily="34" charset="0"/>
            </a:endParaRPr>
          </a:p>
        </p:txBody>
      </p:sp>
      <p:sp>
        <p:nvSpPr>
          <p:cNvPr id="9" name="Unvan 1"/>
          <p:cNvSpPr txBox="1">
            <a:spLocks/>
          </p:cNvSpPr>
          <p:nvPr/>
        </p:nvSpPr>
        <p:spPr bwMode="gray">
          <a:xfrm>
            <a:off x="7907638" y="564844"/>
            <a:ext cx="2524968" cy="397932"/>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tr-TR" sz="1200" i="1" dirty="0" smtClean="0">
                <a:solidFill>
                  <a:schemeClr val="bg1">
                    <a:lumMod val="95000"/>
                  </a:schemeClr>
                </a:solidFill>
              </a:rPr>
              <a:t>Ali VELİ</a:t>
            </a:r>
            <a:r>
              <a:rPr lang="tr-TR" sz="1000" dirty="0" smtClean="0">
                <a:solidFill>
                  <a:schemeClr val="bg1">
                    <a:lumMod val="95000"/>
                  </a:schemeClr>
                </a:solidFill>
              </a:rPr>
              <a:t/>
            </a:r>
            <a:br>
              <a:rPr lang="tr-TR" sz="1000" dirty="0" smtClean="0">
                <a:solidFill>
                  <a:schemeClr val="bg1">
                    <a:lumMod val="95000"/>
                  </a:schemeClr>
                </a:solidFill>
              </a:rPr>
            </a:br>
            <a:endParaRPr lang="en-US" sz="1000" dirty="0">
              <a:solidFill>
                <a:schemeClr val="bg1">
                  <a:lumMod val="95000"/>
                </a:schemeClr>
              </a:solidFill>
            </a:endParaRPr>
          </a:p>
        </p:txBody>
      </p:sp>
    </p:spTree>
    <p:extLst>
      <p:ext uri="{BB962C8B-B14F-4D97-AF65-F5344CB8AC3E}">
        <p14:creationId xmlns:p14="http://schemas.microsoft.com/office/powerpoint/2010/main" val="25250015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79546" y="535514"/>
            <a:ext cx="5360146" cy="578640"/>
          </a:xfrm>
        </p:spPr>
        <p:txBody>
          <a:bodyPr/>
          <a:lstStyle/>
          <a:p>
            <a:r>
              <a:rPr lang="tr-TR" sz="1400" i="1" dirty="0">
                <a:solidFill>
                  <a:schemeClr val="bg1">
                    <a:lumMod val="85000"/>
                  </a:schemeClr>
                </a:solidFill>
              </a:rPr>
              <a:t>T.C. FIRAT ÜNİVERSİTESİ MÜHENDİSLİK </a:t>
            </a:r>
            <a:r>
              <a:rPr lang="tr-TR" sz="1400" i="1" dirty="0" smtClean="0">
                <a:solidFill>
                  <a:schemeClr val="bg1">
                    <a:lumMod val="85000"/>
                  </a:schemeClr>
                </a:solidFill>
              </a:rPr>
              <a:t>FAKÜLTESİ </a:t>
            </a:r>
            <a:br>
              <a:rPr lang="tr-TR" sz="1400" i="1" dirty="0" smtClean="0">
                <a:solidFill>
                  <a:schemeClr val="bg1">
                    <a:lumMod val="85000"/>
                  </a:schemeClr>
                </a:solidFill>
              </a:rPr>
            </a:br>
            <a:r>
              <a:rPr lang="tr-TR" sz="1400" i="1" dirty="0" smtClean="0">
                <a:solidFill>
                  <a:schemeClr val="bg1">
                    <a:lumMod val="85000"/>
                  </a:schemeClr>
                </a:solidFill>
              </a:rPr>
              <a:t>YAZILIM MÜHENDİSLİĞİ MESLEKİ </a:t>
            </a:r>
            <a:r>
              <a:rPr lang="tr-TR" sz="1400" i="1" dirty="0">
                <a:solidFill>
                  <a:schemeClr val="bg1">
                    <a:lumMod val="85000"/>
                  </a:schemeClr>
                </a:solidFill>
              </a:rPr>
              <a:t>UYGULAMA </a:t>
            </a:r>
            <a:r>
              <a:rPr lang="tr-TR" sz="1400" i="1" dirty="0" smtClean="0">
                <a:solidFill>
                  <a:schemeClr val="bg1">
                    <a:lumMod val="85000"/>
                  </a:schemeClr>
                </a:solidFill>
              </a:rPr>
              <a:t>SUNUMU</a:t>
            </a:r>
            <a:r>
              <a:rPr lang="tr-TR" sz="1000" dirty="0" smtClean="0"/>
              <a:t/>
            </a:r>
            <a:br>
              <a:rPr lang="tr-TR" sz="1000" dirty="0" smtClean="0"/>
            </a:br>
            <a:endParaRPr lang="en-US" sz="1000" dirty="0"/>
          </a:p>
        </p:txBody>
      </p:sp>
      <p:sp>
        <p:nvSpPr>
          <p:cNvPr id="3" name="İçerik Yer Tutucusu 2"/>
          <p:cNvSpPr>
            <a:spLocks noGrp="1"/>
          </p:cNvSpPr>
          <p:nvPr>
            <p:ph idx="1"/>
          </p:nvPr>
        </p:nvSpPr>
        <p:spPr/>
        <p:txBody>
          <a:bodyPr/>
          <a:lstStyle/>
          <a:p>
            <a:pPr algn="just"/>
            <a:r>
              <a:rPr lang="tr-TR" dirty="0" smtClean="0">
                <a:latin typeface="Calibri" panose="020F0502020204030204" pitchFamily="34" charset="0"/>
                <a:cs typeface="Calibri" panose="020F0502020204030204" pitchFamily="34" charset="0"/>
              </a:rPr>
              <a:t>İşyerindeki hiyerarşi çerçevesinde elde edilen deneyimler, insan ilişkileri açısından kazanımlar neler oldu? Maddeler halinde yazılmalı.</a:t>
            </a:r>
            <a:endParaRPr lang="en-US" dirty="0">
              <a:latin typeface="Calibri" panose="020F0502020204030204" pitchFamily="34" charset="0"/>
              <a:cs typeface="Calibri" panose="020F0502020204030204" pitchFamily="34" charset="0"/>
            </a:endParaRPr>
          </a:p>
        </p:txBody>
      </p:sp>
      <p:sp>
        <p:nvSpPr>
          <p:cNvPr id="4" name="Slayt Numarası Yer Tutucusu 3"/>
          <p:cNvSpPr>
            <a:spLocks noGrp="1"/>
          </p:cNvSpPr>
          <p:nvPr>
            <p:ph type="sldNum" sz="quarter" idx="12"/>
          </p:nvPr>
        </p:nvSpPr>
        <p:spPr/>
        <p:txBody>
          <a:bodyPr/>
          <a:lstStyle/>
          <a:p>
            <a:fld id="{D57F1E4F-1CFF-5643-939E-217C01CDF565}" type="slidenum">
              <a:rPr lang="en-US" sz="1400" smtClean="0"/>
              <a:pPr/>
              <a:t>8</a:t>
            </a:fld>
            <a:endParaRPr lang="en-US" sz="1400" dirty="0"/>
          </a:p>
        </p:txBody>
      </p:sp>
      <p:sp>
        <p:nvSpPr>
          <p:cNvPr id="5" name="Unvan 1"/>
          <p:cNvSpPr txBox="1">
            <a:spLocks/>
          </p:cNvSpPr>
          <p:nvPr/>
        </p:nvSpPr>
        <p:spPr bwMode="gray">
          <a:xfrm>
            <a:off x="500327" y="1187289"/>
            <a:ext cx="11255254" cy="420331"/>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sz="1600" b="1" dirty="0" smtClean="0">
                <a:solidFill>
                  <a:schemeClr val="accent4">
                    <a:lumMod val="60000"/>
                    <a:lumOff val="40000"/>
                  </a:schemeClr>
                </a:solidFill>
                <a:latin typeface="Calibri" panose="020F0502020204030204" pitchFamily="34" charset="0"/>
                <a:cs typeface="Calibri" panose="020F0502020204030204" pitchFamily="34" charset="0"/>
              </a:rPr>
              <a:t>KAZANIMLAR</a:t>
            </a:r>
            <a:endParaRPr lang="en-US" sz="1600" dirty="0">
              <a:solidFill>
                <a:schemeClr val="accent4">
                  <a:lumMod val="60000"/>
                  <a:lumOff val="40000"/>
                </a:schemeClr>
              </a:solidFill>
              <a:latin typeface="Calibri" panose="020F0502020204030204" pitchFamily="34" charset="0"/>
              <a:cs typeface="Calibri" panose="020F0502020204030204" pitchFamily="34" charset="0"/>
            </a:endParaRPr>
          </a:p>
        </p:txBody>
      </p:sp>
      <p:cxnSp>
        <p:nvCxnSpPr>
          <p:cNvPr id="7" name="Düz Bağlayıcı 6"/>
          <p:cNvCxnSpPr/>
          <p:nvPr/>
        </p:nvCxnSpPr>
        <p:spPr>
          <a:xfrm flipH="1">
            <a:off x="479546" y="1534484"/>
            <a:ext cx="11168664" cy="0"/>
          </a:xfrm>
          <a:prstGeom prst="line">
            <a:avLst/>
          </a:prstGeom>
          <a:ln>
            <a:solidFill>
              <a:schemeClr val="accent5">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8" name="Unvan 1"/>
          <p:cNvSpPr txBox="1">
            <a:spLocks/>
          </p:cNvSpPr>
          <p:nvPr/>
        </p:nvSpPr>
        <p:spPr bwMode="gray">
          <a:xfrm>
            <a:off x="436251" y="1475063"/>
            <a:ext cx="11255254" cy="420331"/>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tr-TR" sz="1600" i="1" dirty="0" smtClean="0">
                <a:solidFill>
                  <a:schemeClr val="accent4">
                    <a:lumMod val="20000"/>
                    <a:lumOff val="80000"/>
                  </a:schemeClr>
                </a:solidFill>
                <a:latin typeface="Calibri" panose="020F0502020204030204" pitchFamily="34" charset="0"/>
                <a:cs typeface="Calibri" panose="020F0502020204030204" pitchFamily="34" charset="0"/>
              </a:rPr>
              <a:t>İş Yeri Deneyimi ve Sosyal İlişki Açısından Kazanımlar</a:t>
            </a:r>
            <a:endParaRPr lang="en-US" sz="1600" i="1" dirty="0">
              <a:solidFill>
                <a:schemeClr val="accent4">
                  <a:lumMod val="20000"/>
                  <a:lumOff val="80000"/>
                </a:schemeClr>
              </a:solidFill>
              <a:latin typeface="Calibri" panose="020F0502020204030204" pitchFamily="34" charset="0"/>
              <a:cs typeface="Calibri" panose="020F0502020204030204" pitchFamily="34" charset="0"/>
            </a:endParaRPr>
          </a:p>
        </p:txBody>
      </p:sp>
      <p:sp>
        <p:nvSpPr>
          <p:cNvPr id="9" name="Unvan 1"/>
          <p:cNvSpPr txBox="1">
            <a:spLocks/>
          </p:cNvSpPr>
          <p:nvPr/>
        </p:nvSpPr>
        <p:spPr bwMode="gray">
          <a:xfrm>
            <a:off x="7907638" y="564844"/>
            <a:ext cx="2524968" cy="397932"/>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tr-TR" sz="1200" i="1" dirty="0" smtClean="0">
                <a:solidFill>
                  <a:schemeClr val="bg1">
                    <a:lumMod val="95000"/>
                  </a:schemeClr>
                </a:solidFill>
              </a:rPr>
              <a:t>Ali VELİ</a:t>
            </a:r>
            <a:r>
              <a:rPr lang="tr-TR" sz="1000" dirty="0" smtClean="0">
                <a:solidFill>
                  <a:schemeClr val="bg1">
                    <a:lumMod val="95000"/>
                  </a:schemeClr>
                </a:solidFill>
              </a:rPr>
              <a:t/>
            </a:r>
            <a:br>
              <a:rPr lang="tr-TR" sz="1000" dirty="0" smtClean="0">
                <a:solidFill>
                  <a:schemeClr val="bg1">
                    <a:lumMod val="95000"/>
                  </a:schemeClr>
                </a:solidFill>
              </a:rPr>
            </a:br>
            <a:endParaRPr lang="en-US" sz="1000" dirty="0">
              <a:solidFill>
                <a:schemeClr val="bg1">
                  <a:lumMod val="95000"/>
                </a:schemeClr>
              </a:solidFill>
            </a:endParaRPr>
          </a:p>
        </p:txBody>
      </p:sp>
    </p:spTree>
    <p:extLst>
      <p:ext uri="{BB962C8B-B14F-4D97-AF65-F5344CB8AC3E}">
        <p14:creationId xmlns:p14="http://schemas.microsoft.com/office/powerpoint/2010/main" val="24075274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79546" y="535514"/>
            <a:ext cx="5360146" cy="578640"/>
          </a:xfrm>
        </p:spPr>
        <p:txBody>
          <a:bodyPr/>
          <a:lstStyle/>
          <a:p>
            <a:r>
              <a:rPr lang="tr-TR" sz="1400" i="1" dirty="0">
                <a:solidFill>
                  <a:schemeClr val="bg1">
                    <a:lumMod val="85000"/>
                  </a:schemeClr>
                </a:solidFill>
              </a:rPr>
              <a:t>T.C. FIRAT ÜNİVERSİTESİ MÜHENDİSLİK </a:t>
            </a:r>
            <a:r>
              <a:rPr lang="tr-TR" sz="1400" i="1" dirty="0" smtClean="0">
                <a:solidFill>
                  <a:schemeClr val="bg1">
                    <a:lumMod val="85000"/>
                  </a:schemeClr>
                </a:solidFill>
              </a:rPr>
              <a:t>FAKÜLTESİ </a:t>
            </a:r>
            <a:br>
              <a:rPr lang="tr-TR" sz="1400" i="1" dirty="0" smtClean="0">
                <a:solidFill>
                  <a:schemeClr val="bg1">
                    <a:lumMod val="85000"/>
                  </a:schemeClr>
                </a:solidFill>
              </a:rPr>
            </a:br>
            <a:r>
              <a:rPr lang="tr-TR" sz="1400" i="1" dirty="0" smtClean="0">
                <a:solidFill>
                  <a:schemeClr val="bg1">
                    <a:lumMod val="85000"/>
                  </a:schemeClr>
                </a:solidFill>
              </a:rPr>
              <a:t>YAZILIM MÜHENDİSLİĞİ MESLEKİ </a:t>
            </a:r>
            <a:r>
              <a:rPr lang="tr-TR" sz="1400" i="1" dirty="0">
                <a:solidFill>
                  <a:schemeClr val="bg1">
                    <a:lumMod val="85000"/>
                  </a:schemeClr>
                </a:solidFill>
              </a:rPr>
              <a:t>UYGULAMA </a:t>
            </a:r>
            <a:r>
              <a:rPr lang="tr-TR" sz="1400" i="1" dirty="0" smtClean="0">
                <a:solidFill>
                  <a:schemeClr val="bg1">
                    <a:lumMod val="85000"/>
                  </a:schemeClr>
                </a:solidFill>
              </a:rPr>
              <a:t>SUNUMU</a:t>
            </a:r>
            <a:r>
              <a:rPr lang="tr-TR" sz="1000" dirty="0" smtClean="0"/>
              <a:t/>
            </a:r>
            <a:br>
              <a:rPr lang="tr-TR" sz="1000" dirty="0" smtClean="0"/>
            </a:br>
            <a:endParaRPr lang="en-US" sz="1000" dirty="0"/>
          </a:p>
        </p:txBody>
      </p:sp>
      <p:sp>
        <p:nvSpPr>
          <p:cNvPr id="3" name="İçerik Yer Tutucusu 2"/>
          <p:cNvSpPr>
            <a:spLocks noGrp="1"/>
          </p:cNvSpPr>
          <p:nvPr>
            <p:ph idx="1"/>
          </p:nvPr>
        </p:nvSpPr>
        <p:spPr/>
        <p:txBody>
          <a:bodyPr/>
          <a:lstStyle/>
          <a:p>
            <a:pPr algn="just"/>
            <a:r>
              <a:rPr lang="tr-TR" dirty="0" smtClean="0"/>
              <a:t>Teşekkür kısmı. </a:t>
            </a:r>
          </a:p>
          <a:p>
            <a:pPr algn="just"/>
            <a:r>
              <a:rPr lang="tr-TR" dirty="0" smtClean="0"/>
              <a:t>Kime ve nereye teşekkür etmek istenirse kısaca yazılabilir.</a:t>
            </a:r>
          </a:p>
          <a:p>
            <a:pPr algn="just"/>
            <a:endParaRPr lang="tr-TR" dirty="0"/>
          </a:p>
          <a:p>
            <a:pPr algn="just"/>
            <a:endParaRPr lang="tr-TR" dirty="0" smtClean="0"/>
          </a:p>
          <a:p>
            <a:pPr algn="just"/>
            <a:endParaRPr lang="tr-TR" b="1" dirty="0" smtClean="0"/>
          </a:p>
          <a:p>
            <a:pPr algn="just"/>
            <a:endParaRPr lang="tr-TR" b="1" dirty="0"/>
          </a:p>
          <a:p>
            <a:pPr algn="just"/>
            <a:r>
              <a:rPr lang="tr-TR" b="1" dirty="0" smtClean="0"/>
              <a:t>Hatırlatma: </a:t>
            </a:r>
            <a:r>
              <a:rPr lang="tr-TR" dirty="0" smtClean="0"/>
              <a:t>Toplam slayt sayısı en az 15 en fazla 20 olmalıdır. </a:t>
            </a:r>
            <a:endParaRPr lang="en-US" dirty="0"/>
          </a:p>
        </p:txBody>
      </p:sp>
      <p:sp>
        <p:nvSpPr>
          <p:cNvPr id="4" name="Slayt Numarası Yer Tutucusu 3"/>
          <p:cNvSpPr>
            <a:spLocks noGrp="1"/>
          </p:cNvSpPr>
          <p:nvPr>
            <p:ph type="sldNum" sz="quarter" idx="12"/>
          </p:nvPr>
        </p:nvSpPr>
        <p:spPr/>
        <p:txBody>
          <a:bodyPr/>
          <a:lstStyle/>
          <a:p>
            <a:fld id="{D57F1E4F-1CFF-5643-939E-217C01CDF565}" type="slidenum">
              <a:rPr lang="en-US" sz="1400" smtClean="0"/>
              <a:pPr/>
              <a:t>9</a:t>
            </a:fld>
            <a:endParaRPr lang="en-US" sz="1400" dirty="0"/>
          </a:p>
        </p:txBody>
      </p:sp>
      <p:sp>
        <p:nvSpPr>
          <p:cNvPr id="5" name="Unvan 1"/>
          <p:cNvSpPr txBox="1">
            <a:spLocks/>
          </p:cNvSpPr>
          <p:nvPr/>
        </p:nvSpPr>
        <p:spPr bwMode="gray">
          <a:xfrm>
            <a:off x="500327" y="1187289"/>
            <a:ext cx="11255254" cy="420331"/>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sz="1600" dirty="0">
              <a:solidFill>
                <a:schemeClr val="accent4">
                  <a:lumMod val="60000"/>
                  <a:lumOff val="40000"/>
                </a:schemeClr>
              </a:solidFill>
              <a:latin typeface="Calibri" panose="020F0502020204030204" pitchFamily="34" charset="0"/>
              <a:cs typeface="Calibri" panose="020F0502020204030204" pitchFamily="34" charset="0"/>
            </a:endParaRPr>
          </a:p>
        </p:txBody>
      </p:sp>
      <p:cxnSp>
        <p:nvCxnSpPr>
          <p:cNvPr id="7" name="Düz Bağlayıcı 6"/>
          <p:cNvCxnSpPr/>
          <p:nvPr/>
        </p:nvCxnSpPr>
        <p:spPr>
          <a:xfrm flipH="1">
            <a:off x="479546" y="1534484"/>
            <a:ext cx="11168664" cy="0"/>
          </a:xfrm>
          <a:prstGeom prst="line">
            <a:avLst/>
          </a:prstGeom>
          <a:ln>
            <a:solidFill>
              <a:schemeClr val="accent5">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8" name="Unvan 1"/>
          <p:cNvSpPr txBox="1">
            <a:spLocks/>
          </p:cNvSpPr>
          <p:nvPr/>
        </p:nvSpPr>
        <p:spPr bwMode="gray">
          <a:xfrm>
            <a:off x="436251" y="1475063"/>
            <a:ext cx="11255254" cy="420331"/>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endParaRPr lang="en-US" sz="1600" i="1" dirty="0">
              <a:solidFill>
                <a:schemeClr val="accent4">
                  <a:lumMod val="20000"/>
                  <a:lumOff val="80000"/>
                </a:schemeClr>
              </a:solidFill>
              <a:latin typeface="Calibri" panose="020F0502020204030204" pitchFamily="34" charset="0"/>
              <a:cs typeface="Calibri" panose="020F0502020204030204" pitchFamily="34" charset="0"/>
            </a:endParaRPr>
          </a:p>
        </p:txBody>
      </p:sp>
      <p:sp>
        <p:nvSpPr>
          <p:cNvPr id="9" name="Unvan 1"/>
          <p:cNvSpPr txBox="1">
            <a:spLocks/>
          </p:cNvSpPr>
          <p:nvPr/>
        </p:nvSpPr>
        <p:spPr bwMode="gray">
          <a:xfrm>
            <a:off x="7907638" y="564844"/>
            <a:ext cx="2524968" cy="397932"/>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tr-TR" sz="1200" i="1" dirty="0" smtClean="0">
                <a:solidFill>
                  <a:schemeClr val="bg1">
                    <a:lumMod val="95000"/>
                  </a:schemeClr>
                </a:solidFill>
              </a:rPr>
              <a:t>Ali VELİ</a:t>
            </a:r>
            <a:r>
              <a:rPr lang="tr-TR" sz="1000" dirty="0" smtClean="0">
                <a:solidFill>
                  <a:schemeClr val="bg1">
                    <a:lumMod val="95000"/>
                  </a:schemeClr>
                </a:solidFill>
              </a:rPr>
              <a:t/>
            </a:r>
            <a:br>
              <a:rPr lang="tr-TR" sz="1000" dirty="0" smtClean="0">
                <a:solidFill>
                  <a:schemeClr val="bg1">
                    <a:lumMod val="95000"/>
                  </a:schemeClr>
                </a:solidFill>
              </a:rPr>
            </a:br>
            <a:endParaRPr lang="en-US" sz="1000" dirty="0">
              <a:solidFill>
                <a:schemeClr val="bg1">
                  <a:lumMod val="95000"/>
                </a:schemeClr>
              </a:solidFill>
            </a:endParaRPr>
          </a:p>
        </p:txBody>
      </p:sp>
    </p:spTree>
    <p:extLst>
      <p:ext uri="{BB962C8B-B14F-4D97-AF65-F5344CB8AC3E}">
        <p14:creationId xmlns:p14="http://schemas.microsoft.com/office/powerpoint/2010/main" val="21281455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Toplantı Odası">
  <a:themeElements>
    <a:clrScheme name="İyon Toplantı Odası">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yon Toplantı Odası">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Toplantı Odası">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88</TotalTime>
  <Words>489</Words>
  <Application>Microsoft Office PowerPoint</Application>
  <PresentationFormat>Geniş ekran</PresentationFormat>
  <Paragraphs>65</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Arial</vt:lpstr>
      <vt:lpstr>Calibri</vt:lpstr>
      <vt:lpstr>Century Gothic</vt:lpstr>
      <vt:lpstr>Wingdings 3</vt:lpstr>
      <vt:lpstr>İyon Toplantı Odası</vt:lpstr>
      <vt:lpstr>       T.C. FIRAT ÜNİVERSİTESİ MÜHENDİSLİK FAKÜLTESİ  YAZILIM MÜHENDİSLİĞİ  MESLEKİ UYGULAMA SUNUMU</vt:lpstr>
      <vt:lpstr>T.C. FIRAT ÜNİVERSİTESİ MÜHENDİSLİK FAKÜLTESİ  YAZILIM MÜHENDİSLİĞİ MESLEKİ UYGULAMA SUNUMU </vt:lpstr>
      <vt:lpstr>T.C. FIRAT ÜNİVERSİTESİ MÜHENDİSLİK FAKÜLTESİ  YAZILIM MÜHENDİSLİĞİ MESLEKİ UYGULAMA SUNUMU </vt:lpstr>
      <vt:lpstr>T.C. FIRAT ÜNİVERSİTESİ MÜHENDİSLİK FAKÜLTESİ  YAZILIM MÜHENDİSLİĞİ MESLEKİ UYGULAMA SUNUMU </vt:lpstr>
      <vt:lpstr>T.C. FIRAT ÜNİVERSİTESİ MÜHENDİSLİK FAKÜLTESİ  YAZILIM MÜHENDİSLİĞİ MESLEKİ UYGULAMA SUNUMU </vt:lpstr>
      <vt:lpstr>T.C. FIRAT ÜNİVERSİTESİ MÜHENDİSLİK FAKÜLTESİ  YAZILIM MÜHENDİSLİĞİ MESLEKİ UYGULAMA SUNUMU </vt:lpstr>
      <vt:lpstr>T.C. FIRAT ÜNİVERSİTESİ MÜHENDİSLİK FAKÜLTESİ  YAZILIM MÜHENDİSLİĞİ MESLEKİ UYGULAMA SUNUMU </vt:lpstr>
      <vt:lpstr>T.C. FIRAT ÜNİVERSİTESİ MÜHENDİSLİK FAKÜLTESİ  YAZILIM MÜHENDİSLİĞİ MESLEKİ UYGULAMA SUNUMU </vt:lpstr>
      <vt:lpstr>T.C. FIRAT ÜNİVERSİTESİ MÜHENDİSLİK FAKÜLTESİ  YAZILIM MÜHENDİSLİĞİ MESLEKİ UYGULAMA SUNUMU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T.C. FIRAT ÜNİVERSİTESİ MÜHENDİSLİK FAKÜLTESİ YAZILIM MÜHENDİSLİĞİ  MESLEKİ UYGULAMA SUNUMU</dc:title>
  <dc:creator>özgür karaduman</dc:creator>
  <cp:lastModifiedBy>Msi</cp:lastModifiedBy>
  <cp:revision>22</cp:revision>
  <dcterms:created xsi:type="dcterms:W3CDTF">2021-12-30T13:05:48Z</dcterms:created>
  <dcterms:modified xsi:type="dcterms:W3CDTF">2023-12-19T09:21:18Z</dcterms:modified>
</cp:coreProperties>
</file>